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33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6E9A-8E96-CD8C-7598-F87632CD81CF}"/>
              </a:ext>
            </a:extLst>
          </p:cNvPr>
          <p:cNvSpPr>
            <a:spLocks noGrp="1"/>
          </p:cNvSpPr>
          <p:nvPr>
            <p:ph type="ctrTitle"/>
          </p:nvPr>
        </p:nvSpPr>
        <p:spPr>
          <a:xfrm>
            <a:off x="2301923" y="1122363"/>
            <a:ext cx="7588155" cy="2621154"/>
          </a:xfrm>
        </p:spPr>
        <p:txBody>
          <a:bodyPr anchor="b">
            <a:normAutofit/>
          </a:bodyPr>
          <a:lstStyle>
            <a:lvl1pPr algn="ctr">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BDC76B8-60F6-62D3-9F73-E81662203017}"/>
              </a:ext>
            </a:extLst>
          </p:cNvPr>
          <p:cNvSpPr>
            <a:spLocks noGrp="1"/>
          </p:cNvSpPr>
          <p:nvPr>
            <p:ph type="subTitle" idx="1"/>
          </p:nvPr>
        </p:nvSpPr>
        <p:spPr>
          <a:xfrm>
            <a:off x="2301923" y="3843708"/>
            <a:ext cx="7588155" cy="1414091"/>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AE2DAFA-435E-AAF9-8B67-495E5AFDCD91}"/>
              </a:ext>
            </a:extLst>
          </p:cNvPr>
          <p:cNvSpPr>
            <a:spLocks noGrp="1"/>
          </p:cNvSpPr>
          <p:nvPr>
            <p:ph type="dt" sz="half" idx="10"/>
          </p:nvPr>
        </p:nvSpPr>
        <p:spPr/>
        <p:txBody>
          <a:bodyPr/>
          <a:lstStyle/>
          <a:p>
            <a:fld id="{C128FA71-3A18-48C0-980F-4B68F7F63042}" type="datetime1">
              <a:rPr lang="en-US" smtClean="0"/>
              <a:t>7/14/2025</a:t>
            </a:fld>
            <a:endParaRPr lang="en-US"/>
          </a:p>
        </p:txBody>
      </p:sp>
      <p:sp>
        <p:nvSpPr>
          <p:cNvPr id="5" name="Footer Placeholder 4">
            <a:extLst>
              <a:ext uri="{FF2B5EF4-FFF2-40B4-BE49-F238E27FC236}">
                <a16:creationId xmlns:a16="http://schemas.microsoft.com/office/drawing/2014/main" id="{5B407A58-3351-E479-1A0C-2FF49FA427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789E10-2433-2ECB-9C92-571B583A4CF1}"/>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590167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956D-CB73-C986-F100-46487310D11E}"/>
              </a:ext>
            </a:extLst>
          </p:cNvPr>
          <p:cNvSpPr>
            <a:spLocks noGrp="1"/>
          </p:cNvSpPr>
          <p:nvPr>
            <p:ph type="title"/>
          </p:nvPr>
        </p:nvSpPr>
        <p:spPr>
          <a:xfrm>
            <a:off x="612648" y="548640"/>
            <a:ext cx="10515600" cy="1132258"/>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423E6A-A07C-BF0D-EA30-9A8A854E48F1}"/>
              </a:ext>
            </a:extLst>
          </p:cNvPr>
          <p:cNvSpPr>
            <a:spLocks noGrp="1"/>
          </p:cNvSpPr>
          <p:nvPr>
            <p:ph type="body" orient="vert" idx="1"/>
          </p:nvPr>
        </p:nvSpPr>
        <p:spPr>
          <a:xfrm>
            <a:off x="612648" y="1680898"/>
            <a:ext cx="10515600" cy="44960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C9908-8F95-8DFC-72CC-158552B56735}"/>
              </a:ext>
            </a:extLst>
          </p:cNvPr>
          <p:cNvSpPr>
            <a:spLocks noGrp="1"/>
          </p:cNvSpPr>
          <p:nvPr>
            <p:ph type="dt" sz="half" idx="10"/>
          </p:nvPr>
        </p:nvSpPr>
        <p:spPr/>
        <p:txBody>
          <a:bodyPr/>
          <a:lstStyle/>
          <a:p>
            <a:fld id="{7104EDB3-C0E8-45F8-9E1D-1B6C8D1880C0}" type="datetime1">
              <a:rPr lang="en-US" smtClean="0"/>
              <a:t>7/14/2025</a:t>
            </a:fld>
            <a:endParaRPr lang="en-US"/>
          </a:p>
        </p:txBody>
      </p:sp>
      <p:sp>
        <p:nvSpPr>
          <p:cNvPr id="5" name="Footer Placeholder 4">
            <a:extLst>
              <a:ext uri="{FF2B5EF4-FFF2-40B4-BE49-F238E27FC236}">
                <a16:creationId xmlns:a16="http://schemas.microsoft.com/office/drawing/2014/main" id="{2C26C9BE-9060-50CB-2BB7-07307FF89A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4A835B-97D3-BC22-F0B8-4986D4636271}"/>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70029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B0252-346C-F6F4-3642-19F571550D45}"/>
              </a:ext>
            </a:extLst>
          </p:cNvPr>
          <p:cNvSpPr>
            <a:spLocks noGrp="1"/>
          </p:cNvSpPr>
          <p:nvPr>
            <p:ph type="title" orient="vert"/>
          </p:nvPr>
        </p:nvSpPr>
        <p:spPr>
          <a:xfrm>
            <a:off x="9634888" y="578497"/>
            <a:ext cx="2047037" cy="559846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798DA36-7351-9D6A-518B-678AB8A507D3}"/>
              </a:ext>
            </a:extLst>
          </p:cNvPr>
          <p:cNvSpPr>
            <a:spLocks noGrp="1"/>
          </p:cNvSpPr>
          <p:nvPr>
            <p:ph type="body" orient="vert" idx="1"/>
          </p:nvPr>
        </p:nvSpPr>
        <p:spPr>
          <a:xfrm>
            <a:off x="838200" y="578497"/>
            <a:ext cx="8796688" cy="55984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846BDFF-D746-836C-04B8-CA89AD5D1466}"/>
              </a:ext>
            </a:extLst>
          </p:cNvPr>
          <p:cNvSpPr>
            <a:spLocks noGrp="1"/>
          </p:cNvSpPr>
          <p:nvPr>
            <p:ph type="dt" sz="half" idx="10"/>
          </p:nvPr>
        </p:nvSpPr>
        <p:spPr/>
        <p:txBody>
          <a:bodyPr/>
          <a:lstStyle/>
          <a:p>
            <a:fld id="{9CF0EC4B-54ED-4041-B552-9BA760FA3DBA}" type="datetime1">
              <a:rPr lang="en-US" smtClean="0"/>
              <a:t>7/14/2025</a:t>
            </a:fld>
            <a:endParaRPr lang="en-US"/>
          </a:p>
        </p:txBody>
      </p:sp>
      <p:sp>
        <p:nvSpPr>
          <p:cNvPr id="5" name="Footer Placeholder 4">
            <a:extLst>
              <a:ext uri="{FF2B5EF4-FFF2-40B4-BE49-F238E27FC236}">
                <a16:creationId xmlns:a16="http://schemas.microsoft.com/office/drawing/2014/main" id="{919AA929-A9E6-FF9C-0C59-177F892D6A6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16D893-7E81-90DC-4139-7687B39C3AC8}"/>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1059048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433D9-FD02-59E2-0F81-A0B7201D2D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DD052-3E45-E789-01F8-33250024EC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9485D1-E172-8F0A-A425-3097B3ABCFB4}"/>
              </a:ext>
            </a:extLst>
          </p:cNvPr>
          <p:cNvSpPr>
            <a:spLocks noGrp="1"/>
          </p:cNvSpPr>
          <p:nvPr>
            <p:ph type="dt" sz="half" idx="10"/>
          </p:nvPr>
        </p:nvSpPr>
        <p:spPr/>
        <p:txBody>
          <a:bodyPr/>
          <a:lstStyle/>
          <a:p>
            <a:fld id="{51C1210E-201E-4473-82AC-2466F5386C38}" type="datetime1">
              <a:rPr lang="en-US" smtClean="0"/>
              <a:t>7/14/2025</a:t>
            </a:fld>
            <a:endParaRPr lang="en-US"/>
          </a:p>
        </p:txBody>
      </p:sp>
      <p:sp>
        <p:nvSpPr>
          <p:cNvPr id="5" name="Footer Placeholder 4">
            <a:extLst>
              <a:ext uri="{FF2B5EF4-FFF2-40B4-BE49-F238E27FC236}">
                <a16:creationId xmlns:a16="http://schemas.microsoft.com/office/drawing/2014/main" id="{B17E6B5E-6174-FD5C-41E8-FFC44C650D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BF72154-F85B-E301-DA57-E314D7315916}"/>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755591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06AF-EF87-8489-2C82-DEB90B7EFE0C}"/>
              </a:ext>
            </a:extLst>
          </p:cNvPr>
          <p:cNvSpPr>
            <a:spLocks noGrp="1"/>
          </p:cNvSpPr>
          <p:nvPr>
            <p:ph type="title"/>
          </p:nvPr>
        </p:nvSpPr>
        <p:spPr>
          <a:xfrm>
            <a:off x="603381" y="553616"/>
            <a:ext cx="8273140" cy="4008859"/>
          </a:xfrm>
        </p:spPr>
        <p:txBody>
          <a:bodyPr anchor="t">
            <a:normAutofit/>
          </a:bodyPr>
          <a:lstStyle>
            <a:lvl1pPr>
              <a:defRPr sz="5400" cap="all"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08E5678-CA38-1318-9EA2-5E0A4F9A59BA}"/>
              </a:ext>
            </a:extLst>
          </p:cNvPr>
          <p:cNvSpPr>
            <a:spLocks noGrp="1"/>
          </p:cNvSpPr>
          <p:nvPr>
            <p:ph type="body" idx="1"/>
          </p:nvPr>
        </p:nvSpPr>
        <p:spPr>
          <a:xfrm>
            <a:off x="603380" y="4589463"/>
            <a:ext cx="8273140" cy="138461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99186-7E5A-60AF-DE69-5C7DA71611AB}"/>
              </a:ext>
            </a:extLst>
          </p:cNvPr>
          <p:cNvSpPr>
            <a:spLocks noGrp="1"/>
          </p:cNvSpPr>
          <p:nvPr>
            <p:ph type="dt" sz="half" idx="10"/>
          </p:nvPr>
        </p:nvSpPr>
        <p:spPr/>
        <p:txBody>
          <a:bodyPr/>
          <a:lstStyle/>
          <a:p>
            <a:fld id="{B01EA198-6CAB-4B8F-B93F-1F9C8C4B6CE7}" type="datetime1">
              <a:rPr lang="en-US" smtClean="0"/>
              <a:t>7/14/2025</a:t>
            </a:fld>
            <a:endParaRPr lang="en-US"/>
          </a:p>
        </p:txBody>
      </p:sp>
      <p:sp>
        <p:nvSpPr>
          <p:cNvPr id="5" name="Footer Placeholder 4">
            <a:extLst>
              <a:ext uri="{FF2B5EF4-FFF2-40B4-BE49-F238E27FC236}">
                <a16:creationId xmlns:a16="http://schemas.microsoft.com/office/drawing/2014/main" id="{82FA13D1-1FBA-E820-323B-77B41F1A66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B39BE85-85F6-4636-C651-D87CC969A49E}"/>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1646754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BB49-A328-F121-7F27-DEB7C3CC2B0F}"/>
              </a:ext>
            </a:extLst>
          </p:cNvPr>
          <p:cNvSpPr>
            <a:spLocks noGrp="1"/>
          </p:cNvSpPr>
          <p:nvPr>
            <p:ph type="title"/>
          </p:nvPr>
        </p:nvSpPr>
        <p:spPr>
          <a:xfrm>
            <a:off x="612648" y="548640"/>
            <a:ext cx="10741152" cy="113225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2E861E-DFBA-B4AA-9356-CDE3D3F57C04}"/>
              </a:ext>
            </a:extLst>
          </p:cNvPr>
          <p:cNvSpPr>
            <a:spLocks noGrp="1"/>
          </p:cNvSpPr>
          <p:nvPr>
            <p:ph sz="half" idx="1"/>
          </p:nvPr>
        </p:nvSpPr>
        <p:spPr>
          <a:xfrm>
            <a:off x="612648"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51D7538-EC5A-3EE7-176F-A58920C507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7D0B7E-1A60-DA52-6965-92412B1C2F9F}"/>
              </a:ext>
            </a:extLst>
          </p:cNvPr>
          <p:cNvSpPr>
            <a:spLocks noGrp="1"/>
          </p:cNvSpPr>
          <p:nvPr>
            <p:ph type="dt" sz="half" idx="10"/>
          </p:nvPr>
        </p:nvSpPr>
        <p:spPr/>
        <p:txBody>
          <a:bodyPr/>
          <a:lstStyle/>
          <a:p>
            <a:fld id="{CA06041F-4525-44D5-AA4F-332294BF1F56}" type="datetime1">
              <a:rPr lang="en-US" smtClean="0"/>
              <a:t>7/14/2025</a:t>
            </a:fld>
            <a:endParaRPr lang="en-US"/>
          </a:p>
        </p:txBody>
      </p:sp>
      <p:sp>
        <p:nvSpPr>
          <p:cNvPr id="6" name="Footer Placeholder 5">
            <a:extLst>
              <a:ext uri="{FF2B5EF4-FFF2-40B4-BE49-F238E27FC236}">
                <a16:creationId xmlns:a16="http://schemas.microsoft.com/office/drawing/2014/main" id="{C2BDD5A2-CE3E-3215-6DAA-F75C0D1229D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1B822F1-284A-1786-FAF2-72129E2FE64D}"/>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4157662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EE969-634D-6E32-D227-18E9282C6F9E}"/>
              </a:ext>
            </a:extLst>
          </p:cNvPr>
          <p:cNvSpPr>
            <a:spLocks noGrp="1"/>
          </p:cNvSpPr>
          <p:nvPr>
            <p:ph type="title"/>
          </p:nvPr>
        </p:nvSpPr>
        <p:spPr>
          <a:xfrm>
            <a:off x="609600" y="547396"/>
            <a:ext cx="10745788" cy="114329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D26D4-290A-F0ED-7D62-41EDA6FEC2B9}"/>
              </a:ext>
            </a:extLst>
          </p:cNvPr>
          <p:cNvSpPr>
            <a:spLocks noGrp="1"/>
          </p:cNvSpPr>
          <p:nvPr>
            <p:ph type="body" idx="1"/>
          </p:nvPr>
        </p:nvSpPr>
        <p:spPr>
          <a:xfrm>
            <a:off x="609600" y="1685735"/>
            <a:ext cx="5157787"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DA52B0-7419-A946-4523-6D34BCAD26D1}"/>
              </a:ext>
            </a:extLst>
          </p:cNvPr>
          <p:cNvSpPr>
            <a:spLocks noGrp="1"/>
          </p:cNvSpPr>
          <p:nvPr>
            <p:ph sz="half" idx="2"/>
          </p:nvPr>
        </p:nvSpPr>
        <p:spPr>
          <a:xfrm>
            <a:off x="609600" y="2386894"/>
            <a:ext cx="5157787"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6536620-C4F3-EEC3-DBF1-05196B1CBB55}"/>
              </a:ext>
            </a:extLst>
          </p:cNvPr>
          <p:cNvSpPr>
            <a:spLocks noGrp="1"/>
          </p:cNvSpPr>
          <p:nvPr>
            <p:ph type="body" sz="quarter" idx="3"/>
          </p:nvPr>
        </p:nvSpPr>
        <p:spPr>
          <a:xfrm>
            <a:off x="6172200" y="1685735"/>
            <a:ext cx="5183188"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BAE980-E611-98B5-04E9-DE4584B0E33F}"/>
              </a:ext>
            </a:extLst>
          </p:cNvPr>
          <p:cNvSpPr>
            <a:spLocks noGrp="1"/>
          </p:cNvSpPr>
          <p:nvPr>
            <p:ph sz="quarter" idx="4"/>
          </p:nvPr>
        </p:nvSpPr>
        <p:spPr>
          <a:xfrm>
            <a:off x="6172199" y="2386894"/>
            <a:ext cx="5183189"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3B3581-658A-8487-F9CB-E79F2BFF27E4}"/>
              </a:ext>
            </a:extLst>
          </p:cNvPr>
          <p:cNvSpPr>
            <a:spLocks noGrp="1"/>
          </p:cNvSpPr>
          <p:nvPr>
            <p:ph type="dt" sz="half" idx="10"/>
          </p:nvPr>
        </p:nvSpPr>
        <p:spPr/>
        <p:txBody>
          <a:bodyPr/>
          <a:lstStyle/>
          <a:p>
            <a:fld id="{F9557091-BBDF-4EB9-BA6B-2BB67AC4FC0F}" type="datetime1">
              <a:rPr lang="en-US" smtClean="0"/>
              <a:t>7/14/2025</a:t>
            </a:fld>
            <a:endParaRPr lang="en-US"/>
          </a:p>
        </p:txBody>
      </p:sp>
      <p:sp>
        <p:nvSpPr>
          <p:cNvPr id="8" name="Footer Placeholder 7">
            <a:extLst>
              <a:ext uri="{FF2B5EF4-FFF2-40B4-BE49-F238E27FC236}">
                <a16:creationId xmlns:a16="http://schemas.microsoft.com/office/drawing/2014/main" id="{949D76D8-9033-26CF-BF4C-AECCC685C17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02A06B8-CC1D-542F-D8EB-7625046B91D2}"/>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2830982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9F42-7FF7-F803-C075-BC4968D35E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9E8268-7232-2944-F1BD-399F9419B563}"/>
              </a:ext>
            </a:extLst>
          </p:cNvPr>
          <p:cNvSpPr>
            <a:spLocks noGrp="1"/>
          </p:cNvSpPr>
          <p:nvPr>
            <p:ph type="dt" sz="half" idx="10"/>
          </p:nvPr>
        </p:nvSpPr>
        <p:spPr/>
        <p:txBody>
          <a:bodyPr/>
          <a:lstStyle/>
          <a:p>
            <a:fld id="{2D6B226B-77A6-410C-9796-083F278E0125}" type="datetime1">
              <a:rPr lang="en-US" smtClean="0"/>
              <a:t>7/14/2025</a:t>
            </a:fld>
            <a:endParaRPr lang="en-US"/>
          </a:p>
        </p:txBody>
      </p:sp>
      <p:sp>
        <p:nvSpPr>
          <p:cNvPr id="4" name="Footer Placeholder 3">
            <a:extLst>
              <a:ext uri="{FF2B5EF4-FFF2-40B4-BE49-F238E27FC236}">
                <a16:creationId xmlns:a16="http://schemas.microsoft.com/office/drawing/2014/main" id="{6B968DDD-323F-89A1-84E3-DDBA626D938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8FBDC76-671D-1671-DCE2-D5658BD40E29}"/>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841341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BC4D82-0182-501C-9231-46767680476E}"/>
              </a:ext>
            </a:extLst>
          </p:cNvPr>
          <p:cNvSpPr>
            <a:spLocks noGrp="1"/>
          </p:cNvSpPr>
          <p:nvPr>
            <p:ph type="dt" sz="half" idx="10"/>
          </p:nvPr>
        </p:nvSpPr>
        <p:spPr/>
        <p:txBody>
          <a:bodyPr/>
          <a:lstStyle/>
          <a:p>
            <a:fld id="{A23A578B-D289-4C40-8593-3D356C49DA58}" type="datetime1">
              <a:rPr lang="en-US" smtClean="0"/>
              <a:t>7/14/2025</a:t>
            </a:fld>
            <a:endParaRPr lang="en-US"/>
          </a:p>
        </p:txBody>
      </p:sp>
      <p:sp>
        <p:nvSpPr>
          <p:cNvPr id="3" name="Footer Placeholder 2">
            <a:extLst>
              <a:ext uri="{FF2B5EF4-FFF2-40B4-BE49-F238E27FC236}">
                <a16:creationId xmlns:a16="http://schemas.microsoft.com/office/drawing/2014/main" id="{10EAA6C9-A7F3-19F1-D17C-A1D83FAF553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4EBB816-1B94-116F-92D4-6043AE9E0C6B}"/>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3685114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C37F-77BE-E128-4248-D001C39E79C6}"/>
              </a:ext>
            </a:extLst>
          </p:cNvPr>
          <p:cNvSpPr>
            <a:spLocks noGrp="1"/>
          </p:cNvSpPr>
          <p:nvPr>
            <p:ph type="title"/>
          </p:nvPr>
        </p:nvSpPr>
        <p:spPr>
          <a:xfrm>
            <a:off x="597160" y="553616"/>
            <a:ext cx="3595634" cy="1757505"/>
          </a:xfrm>
        </p:spPr>
        <p:txBody>
          <a:bodyPr anchor="t">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3B20A8-A604-C977-02C0-083BA8663484}"/>
              </a:ext>
            </a:extLst>
          </p:cNvPr>
          <p:cNvSpPr>
            <a:spLocks noGrp="1"/>
          </p:cNvSpPr>
          <p:nvPr>
            <p:ph idx="1"/>
          </p:nvPr>
        </p:nvSpPr>
        <p:spPr>
          <a:xfrm>
            <a:off x="5134708" y="553616"/>
            <a:ext cx="6279741" cy="54864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C0EEBFB-2026-6A35-33ED-F008376B67A0}"/>
              </a:ext>
            </a:extLst>
          </p:cNvPr>
          <p:cNvSpPr>
            <a:spLocks noGrp="1"/>
          </p:cNvSpPr>
          <p:nvPr>
            <p:ph type="body" sz="half" idx="2"/>
          </p:nvPr>
        </p:nvSpPr>
        <p:spPr>
          <a:xfrm>
            <a:off x="597160" y="2311121"/>
            <a:ext cx="3595634" cy="3728895"/>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F05638-7A56-469A-825A-1DFA600254C8}"/>
              </a:ext>
            </a:extLst>
          </p:cNvPr>
          <p:cNvSpPr>
            <a:spLocks noGrp="1"/>
          </p:cNvSpPr>
          <p:nvPr>
            <p:ph type="dt" sz="half" idx="10"/>
          </p:nvPr>
        </p:nvSpPr>
        <p:spPr/>
        <p:txBody>
          <a:bodyPr/>
          <a:lstStyle/>
          <a:p>
            <a:fld id="{713DFAE3-14DB-48A7-A80F-80DDB072CE3D}" type="datetime1">
              <a:rPr lang="en-US" smtClean="0"/>
              <a:t>7/14/2025</a:t>
            </a:fld>
            <a:endParaRPr lang="en-US"/>
          </a:p>
        </p:txBody>
      </p:sp>
      <p:sp>
        <p:nvSpPr>
          <p:cNvPr id="6" name="Footer Placeholder 5">
            <a:extLst>
              <a:ext uri="{FF2B5EF4-FFF2-40B4-BE49-F238E27FC236}">
                <a16:creationId xmlns:a16="http://schemas.microsoft.com/office/drawing/2014/main" id="{9C85A215-184B-2105-0279-ED02F644583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2C7CA46-892B-253A-3A28-7414E17B837B}"/>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2939774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6A09-98CF-FAC2-3708-AECC4360C651}"/>
              </a:ext>
            </a:extLst>
          </p:cNvPr>
          <p:cNvSpPr>
            <a:spLocks noGrp="1"/>
          </p:cNvSpPr>
          <p:nvPr>
            <p:ph type="title"/>
          </p:nvPr>
        </p:nvSpPr>
        <p:spPr>
          <a:xfrm>
            <a:off x="594360" y="557784"/>
            <a:ext cx="3595634" cy="2212313"/>
          </a:xfrm>
        </p:spPr>
        <p:txBody>
          <a:bodyPr anchor="t">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571C769-CEC8-962A-01E6-15B0E056791E}"/>
              </a:ext>
            </a:extLst>
          </p:cNvPr>
          <p:cNvSpPr>
            <a:spLocks noGrp="1"/>
          </p:cNvSpPr>
          <p:nvPr>
            <p:ph type="pic" idx="1"/>
          </p:nvPr>
        </p:nvSpPr>
        <p:spPr>
          <a:xfrm>
            <a:off x="5063319" y="657103"/>
            <a:ext cx="6483687" cy="555590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32C4A61-EF2A-C5A5-B150-4448600B3937}"/>
              </a:ext>
            </a:extLst>
          </p:cNvPr>
          <p:cNvSpPr>
            <a:spLocks noGrp="1"/>
          </p:cNvSpPr>
          <p:nvPr>
            <p:ph type="body" sz="half" idx="2"/>
          </p:nvPr>
        </p:nvSpPr>
        <p:spPr>
          <a:xfrm>
            <a:off x="609601" y="2826137"/>
            <a:ext cx="3585586" cy="3434638"/>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0B235E-39C7-4C78-20EF-DB48ECD9CB90}"/>
              </a:ext>
            </a:extLst>
          </p:cNvPr>
          <p:cNvSpPr>
            <a:spLocks noGrp="1"/>
          </p:cNvSpPr>
          <p:nvPr>
            <p:ph type="dt" sz="half" idx="10"/>
          </p:nvPr>
        </p:nvSpPr>
        <p:spPr/>
        <p:txBody>
          <a:bodyPr/>
          <a:lstStyle/>
          <a:p>
            <a:fld id="{92C5EAEF-6478-4102-8F5D-A5FE9FC97ACB}" type="datetime1">
              <a:rPr lang="en-US" smtClean="0"/>
              <a:t>7/14/2025</a:t>
            </a:fld>
            <a:endParaRPr lang="en-US"/>
          </a:p>
        </p:txBody>
      </p:sp>
      <p:sp>
        <p:nvSpPr>
          <p:cNvPr id="6" name="Footer Placeholder 5">
            <a:extLst>
              <a:ext uri="{FF2B5EF4-FFF2-40B4-BE49-F238E27FC236}">
                <a16:creationId xmlns:a16="http://schemas.microsoft.com/office/drawing/2014/main" id="{7FDC75DA-9A78-9AB9-7171-95A08CC51C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EFE1A03-DCCB-53C7-DBFE-2AD55C90591B}"/>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1964960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5BFB69-9245-EC58-F1DE-FEB625BD336A}"/>
              </a:ext>
            </a:extLst>
          </p:cNvPr>
          <p:cNvSpPr>
            <a:spLocks noGrp="1"/>
          </p:cNvSpPr>
          <p:nvPr>
            <p:ph type="title"/>
          </p:nvPr>
        </p:nvSpPr>
        <p:spPr>
          <a:xfrm>
            <a:off x="612648" y="548640"/>
            <a:ext cx="10653578" cy="113225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516AFD5-5144-C460-0CA4-644BC4A93C02}"/>
              </a:ext>
            </a:extLst>
          </p:cNvPr>
          <p:cNvSpPr>
            <a:spLocks noGrp="1"/>
          </p:cNvSpPr>
          <p:nvPr>
            <p:ph type="body" idx="1"/>
          </p:nvPr>
        </p:nvSpPr>
        <p:spPr>
          <a:xfrm>
            <a:off x="612647" y="1715532"/>
            <a:ext cx="10653579" cy="4593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995753E-AF8A-7E04-8A1A-205B755A0215}"/>
              </a:ext>
            </a:extLst>
          </p:cNvPr>
          <p:cNvSpPr>
            <a:spLocks noGrp="1"/>
          </p:cNvSpPr>
          <p:nvPr>
            <p:ph type="dt" sz="half" idx="2"/>
          </p:nvPr>
        </p:nvSpPr>
        <p:spPr>
          <a:xfrm>
            <a:off x="137160" y="6453002"/>
            <a:ext cx="3494314" cy="365125"/>
          </a:xfrm>
          <a:prstGeom prst="rect">
            <a:avLst/>
          </a:prstGeom>
        </p:spPr>
        <p:txBody>
          <a:bodyPr vert="horz" lIns="91440" tIns="45720" rIns="91440" bIns="45720" rtlCol="0" anchor="ctr"/>
          <a:lstStyle>
            <a:lvl1pPr algn="l">
              <a:defRPr sz="900">
                <a:solidFill>
                  <a:schemeClr val="tx1"/>
                </a:solidFill>
              </a:defRPr>
            </a:lvl1pPr>
          </a:lstStyle>
          <a:p>
            <a:fld id="{67F45AC6-C491-4585-A584-9CE2AF7D5500}" type="datetime1">
              <a:rPr lang="en-US" smtClean="0"/>
              <a:t>7/14/2025</a:t>
            </a:fld>
            <a:endParaRPr lang="en-US"/>
          </a:p>
        </p:txBody>
      </p:sp>
      <p:sp>
        <p:nvSpPr>
          <p:cNvPr id="5" name="Footer Placeholder 4">
            <a:extLst>
              <a:ext uri="{FF2B5EF4-FFF2-40B4-BE49-F238E27FC236}">
                <a16:creationId xmlns:a16="http://schemas.microsoft.com/office/drawing/2014/main" id="{D4E1B7C8-DA74-800B-EE14-A39E9DB32DE4}"/>
              </a:ext>
            </a:extLst>
          </p:cNvPr>
          <p:cNvSpPr>
            <a:spLocks noGrp="1"/>
          </p:cNvSpPr>
          <p:nvPr>
            <p:ph type="ftr" sz="quarter" idx="3"/>
          </p:nvPr>
        </p:nvSpPr>
        <p:spPr>
          <a:xfrm>
            <a:off x="8876521" y="6453002"/>
            <a:ext cx="2805405" cy="365125"/>
          </a:xfrm>
          <a:prstGeom prst="rect">
            <a:avLst/>
          </a:prstGeom>
        </p:spPr>
        <p:txBody>
          <a:bodyPr vert="horz" lIns="91440" tIns="45720" rIns="91440" bIns="45720" rtlCol="0" anchor="ctr"/>
          <a:lstStyle>
            <a:lvl1pPr algn="r">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7AC1647D-0DF0-CA1B-F723-EF7B8F508DB7}"/>
              </a:ext>
            </a:extLst>
          </p:cNvPr>
          <p:cNvSpPr>
            <a:spLocks noGrp="1"/>
          </p:cNvSpPr>
          <p:nvPr>
            <p:ph type="sldNum" sz="quarter" idx="4"/>
          </p:nvPr>
        </p:nvSpPr>
        <p:spPr>
          <a:xfrm>
            <a:off x="11632162" y="6453002"/>
            <a:ext cx="429207" cy="365125"/>
          </a:xfrm>
          <a:prstGeom prst="rect">
            <a:avLst/>
          </a:prstGeom>
        </p:spPr>
        <p:txBody>
          <a:bodyPr vert="horz" lIns="91440" tIns="45720" rIns="91440" bIns="45720" rtlCol="0" anchor="ctr"/>
          <a:lstStyle>
            <a:lvl1pPr algn="r">
              <a:defRPr sz="900">
                <a:solidFill>
                  <a:schemeClr val="tx1"/>
                </a:solidFill>
              </a:defRPr>
            </a:lvl1pPr>
          </a:lstStyle>
          <a:p>
            <a:fld id="{CC057153-B650-4DEB-B370-79DDCFDCE934}" type="slidenum">
              <a:rPr lang="en-US" smtClean="0"/>
              <a:t>‹Nr.›</a:t>
            </a:fld>
            <a:endParaRPr lang="en-US"/>
          </a:p>
        </p:txBody>
      </p:sp>
    </p:spTree>
    <p:extLst>
      <p:ext uri="{BB962C8B-B14F-4D97-AF65-F5344CB8AC3E}">
        <p14:creationId xmlns:p14="http://schemas.microsoft.com/office/powerpoint/2010/main" val="510029231"/>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28" r:id="rId6"/>
    <p:sldLayoutId id="2147483724" r:id="rId7"/>
    <p:sldLayoutId id="2147483725" r:id="rId8"/>
    <p:sldLayoutId id="2147483726" r:id="rId9"/>
    <p:sldLayoutId id="2147483727" r:id="rId10"/>
    <p:sldLayoutId id="2147483729" r:id="rId11"/>
  </p:sldLayoutIdLst>
  <p:hf sldNum="0"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inderkrippe-schneckenhaus@awo-ndb-opf.de"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71" name="Rectangle 1070">
            <a:extLst>
              <a:ext uri="{FF2B5EF4-FFF2-40B4-BE49-F238E27FC236}">
                <a16:creationId xmlns:a16="http://schemas.microsoft.com/office/drawing/2014/main" id="{92CC1E4F-F1F0-B945-BE50-C72A7103E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1037" name="Picture 13">
            <a:extLst>
              <a:ext uri="{FF2B5EF4-FFF2-40B4-BE49-F238E27FC236}">
                <a16:creationId xmlns:a16="http://schemas.microsoft.com/office/drawing/2014/main" id="{AAEF400D-881D-DA2E-C704-C5E64C42E7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8205"/>
          <a:stretch>
            <a:fillRect/>
          </a:stretch>
        </p:blipFill>
        <p:spPr bwMode="auto">
          <a:xfrm>
            <a:off x="0" y="1687619"/>
            <a:ext cx="5497831" cy="5170381"/>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39F99058-093C-FBCA-606C-DAB9D69BE532}"/>
              </a:ext>
            </a:extLst>
          </p:cNvPr>
          <p:cNvSpPr>
            <a:spLocks noGrp="1"/>
          </p:cNvSpPr>
          <p:nvPr>
            <p:ph type="ctrTitle"/>
          </p:nvPr>
        </p:nvSpPr>
        <p:spPr>
          <a:xfrm>
            <a:off x="4777740" y="984394"/>
            <a:ext cx="6816091" cy="1329585"/>
          </a:xfrm>
        </p:spPr>
        <p:txBody>
          <a:bodyPr vert="horz" lIns="91440" tIns="45720" rIns="91440" bIns="45720" rtlCol="0" anchor="b">
            <a:noAutofit/>
          </a:bodyPr>
          <a:lstStyle/>
          <a:p>
            <a:pPr algn="l"/>
            <a:r>
              <a:rPr lang="en-US" sz="9600" b="1" kern="1200" dirty="0">
                <a:solidFill>
                  <a:schemeClr val="tx1"/>
                </a:solidFill>
                <a:latin typeface="Baguet Script" panose="00000500000000000000" pitchFamily="2" charset="0"/>
              </a:rPr>
              <a:t>Eltern-ABC</a:t>
            </a:r>
          </a:p>
        </p:txBody>
      </p:sp>
      <p:sp>
        <p:nvSpPr>
          <p:cNvPr id="3" name="Untertitel 2">
            <a:extLst>
              <a:ext uri="{FF2B5EF4-FFF2-40B4-BE49-F238E27FC236}">
                <a16:creationId xmlns:a16="http://schemas.microsoft.com/office/drawing/2014/main" id="{4529516B-5BFA-1D93-894E-37E79E4F4CAB}"/>
              </a:ext>
            </a:extLst>
          </p:cNvPr>
          <p:cNvSpPr>
            <a:spLocks noGrp="1"/>
          </p:cNvSpPr>
          <p:nvPr>
            <p:ph type="subTitle" idx="1"/>
          </p:nvPr>
        </p:nvSpPr>
        <p:spPr>
          <a:xfrm>
            <a:off x="5673090" y="2429693"/>
            <a:ext cx="6122670" cy="3647801"/>
          </a:xfrm>
        </p:spPr>
        <p:txBody>
          <a:bodyPr vert="horz" lIns="91440" tIns="45720" rIns="91440" bIns="45720" rtlCol="0">
            <a:normAutofit/>
          </a:bodyPr>
          <a:lstStyle/>
          <a:p>
            <a:pPr>
              <a:lnSpc>
                <a:spcPct val="110000"/>
              </a:lnSpc>
            </a:pPr>
            <a:r>
              <a:rPr lang="en-US" sz="2000" dirty="0"/>
              <a:t>der </a:t>
            </a:r>
          </a:p>
          <a:p>
            <a:pPr>
              <a:lnSpc>
                <a:spcPct val="110000"/>
              </a:lnSpc>
            </a:pPr>
            <a:r>
              <a:rPr lang="en-US" sz="2000" b="1" u="sng" dirty="0"/>
              <a:t>AWO-</a:t>
            </a:r>
            <a:r>
              <a:rPr lang="en-US" sz="2000" b="1" u="sng" dirty="0" err="1"/>
              <a:t>Kinderkrippe</a:t>
            </a:r>
            <a:r>
              <a:rPr lang="en-US" sz="2000" b="1" u="sng" dirty="0"/>
              <a:t> „</a:t>
            </a:r>
            <a:r>
              <a:rPr lang="en-US" sz="2000" b="1" u="sng" dirty="0" err="1"/>
              <a:t>Schneckenhaus</a:t>
            </a:r>
            <a:r>
              <a:rPr lang="en-US" sz="2000" b="1" u="sng" dirty="0"/>
              <a:t>“</a:t>
            </a:r>
          </a:p>
          <a:p>
            <a:pPr>
              <a:lnSpc>
                <a:spcPct val="110000"/>
              </a:lnSpc>
            </a:pPr>
            <a:r>
              <a:rPr lang="en-US" sz="2000" dirty="0" err="1"/>
              <a:t>Lindenstraße</a:t>
            </a:r>
            <a:r>
              <a:rPr lang="en-US" sz="2000" dirty="0"/>
              <a:t> 28b</a:t>
            </a:r>
          </a:p>
          <a:p>
            <a:pPr>
              <a:lnSpc>
                <a:spcPct val="110000"/>
              </a:lnSpc>
            </a:pPr>
            <a:r>
              <a:rPr lang="en-US" sz="2000" dirty="0"/>
              <a:t>93342 Saal/Donau</a:t>
            </a:r>
          </a:p>
          <a:p>
            <a:pPr>
              <a:lnSpc>
                <a:spcPct val="110000"/>
              </a:lnSpc>
            </a:pPr>
            <a:r>
              <a:rPr lang="en-US" sz="2000" dirty="0">
                <a:hlinkClick r:id="rId3">
                  <a:extLst>
                    <a:ext uri="{A12FA001-AC4F-418D-AE19-62706E023703}">
                      <ahyp:hlinkClr xmlns:ahyp="http://schemas.microsoft.com/office/drawing/2018/hyperlinkcolor" val="tx"/>
                    </a:ext>
                  </a:extLst>
                </a:hlinkClick>
              </a:rPr>
              <a:t>kinderkrippe-schneckenhaus@awo-ndb-opf.de</a:t>
            </a:r>
            <a:endParaRPr lang="en-US" sz="2000" dirty="0"/>
          </a:p>
          <a:p>
            <a:pPr>
              <a:lnSpc>
                <a:spcPct val="110000"/>
              </a:lnSpc>
            </a:pPr>
            <a:r>
              <a:rPr lang="en-US" sz="2000" dirty="0"/>
              <a:t>www.awo-kinderkrippeschneckenhaus.de</a:t>
            </a:r>
          </a:p>
          <a:p>
            <a:pPr indent="-228600" algn="l">
              <a:lnSpc>
                <a:spcPct val="110000"/>
              </a:lnSpc>
              <a:buFont typeface="Arial" panose="020B0604020202020204" pitchFamily="34" charset="0"/>
              <a:buChar char="•"/>
            </a:pPr>
            <a:endParaRPr lang="en-US" sz="1300" dirty="0"/>
          </a:p>
        </p:txBody>
      </p:sp>
    </p:spTree>
    <p:extLst>
      <p:ext uri="{BB962C8B-B14F-4D97-AF65-F5344CB8AC3E}">
        <p14:creationId xmlns:p14="http://schemas.microsoft.com/office/powerpoint/2010/main" val="817693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DA804CD-832F-D338-A3B9-57C282462C19}"/>
            </a:ext>
          </a:extLst>
        </p:cNvPr>
        <p:cNvGrpSpPr/>
        <p:nvPr/>
      </p:nvGrpSpPr>
      <p:grpSpPr>
        <a:xfrm>
          <a:off x="0" y="0"/>
          <a:ext cx="0" cy="0"/>
          <a:chOff x="0" y="0"/>
          <a:chExt cx="0" cy="0"/>
        </a:xfrm>
      </p:grpSpPr>
      <p:sp useBgFill="1">
        <p:nvSpPr>
          <p:cNvPr id="1071" name="Rectangle 1070">
            <a:extLst>
              <a:ext uri="{FF2B5EF4-FFF2-40B4-BE49-F238E27FC236}">
                <a16:creationId xmlns:a16="http://schemas.microsoft.com/office/drawing/2014/main" id="{F6A21D28-32C9-8F02-0C07-0D4B0F177C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1037" name="Picture 13">
            <a:extLst>
              <a:ext uri="{FF2B5EF4-FFF2-40B4-BE49-F238E27FC236}">
                <a16:creationId xmlns:a16="http://schemas.microsoft.com/office/drawing/2014/main" id="{432059B7-DBA1-94B9-99DE-3E34997EF2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8205"/>
          <a:stretch>
            <a:fillRect/>
          </a:stretch>
        </p:blipFill>
        <p:spPr bwMode="auto">
          <a:xfrm>
            <a:off x="0" y="1687619"/>
            <a:ext cx="5497831" cy="517038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E132C846-ECE4-1B1C-1D77-A7D463B818AA}"/>
              </a:ext>
            </a:extLst>
          </p:cNvPr>
          <p:cNvSpPr txBox="1"/>
          <p:nvPr/>
        </p:nvSpPr>
        <p:spPr>
          <a:xfrm>
            <a:off x="2147442" y="225991"/>
            <a:ext cx="5393740" cy="2492990"/>
          </a:xfrm>
          <a:prstGeom prst="rect">
            <a:avLst/>
          </a:prstGeom>
          <a:noFill/>
        </p:spPr>
        <p:txBody>
          <a:bodyPr wrap="square">
            <a:spAutoFit/>
          </a:bodyPr>
          <a:lstStyle/>
          <a:p>
            <a:r>
              <a:rPr lang="de-DE" sz="1200" b="1" dirty="0"/>
              <a:t>Mittagessen</a:t>
            </a:r>
            <a:r>
              <a:rPr lang="de-DE" sz="1200" dirty="0"/>
              <a:t> </a:t>
            </a:r>
          </a:p>
          <a:p>
            <a:r>
              <a:rPr lang="de-DE" sz="1200" dirty="0"/>
              <a:t>Im „Schneckenhaus“ erhalten alle Kinder, deren Eltern dies wünschen, um 11:15 Uhr ein vollwertiges, warmes Mittagessen. Dieses wird uns täglich von der Kinderküche Eichinger in </a:t>
            </a:r>
            <a:r>
              <a:rPr lang="de-DE" sz="1200" dirty="0" err="1"/>
              <a:t>Hienheim</a:t>
            </a:r>
            <a:r>
              <a:rPr lang="de-DE" sz="1200" dirty="0"/>
              <a:t> geliefert. Die Kinderküche arbeitet mit einem speziellen Kühlverfahren, wodurch das Essen vorgekocht und schonend gekühlt wird. Zu uns kommt das Mittagessen in speziellen Boxen und wird in unseren Öfen erwärmt. Somit kommen die Kinder täglich in den Genuss eines hochwertigen, vitaminreichen Mittagessens. Der Speiseplan hängt neben der Küche aus, zudem finden Sie ihn in der </a:t>
            </a:r>
            <a:r>
              <a:rPr lang="de-DE" sz="1200" dirty="0" err="1"/>
              <a:t>Kikom</a:t>
            </a:r>
            <a:r>
              <a:rPr lang="de-DE" sz="1200" dirty="0"/>
              <a:t>-App.</a:t>
            </a:r>
          </a:p>
          <a:p>
            <a:r>
              <a:rPr lang="de-DE" sz="1200" dirty="0"/>
              <a:t>Die Kosten für das Mittagessen werden pauschal berechnet. Einige Krankheitstage/Urlaubstage und unsere Schließtage sind damit bereits eingerechnet.</a:t>
            </a:r>
          </a:p>
        </p:txBody>
      </p:sp>
      <p:sp>
        <p:nvSpPr>
          <p:cNvPr id="7" name="Textfeld 6">
            <a:extLst>
              <a:ext uri="{FF2B5EF4-FFF2-40B4-BE49-F238E27FC236}">
                <a16:creationId xmlns:a16="http://schemas.microsoft.com/office/drawing/2014/main" id="{76761263-1E40-0408-ACAD-1CD766744128}"/>
              </a:ext>
            </a:extLst>
          </p:cNvPr>
          <p:cNvSpPr txBox="1"/>
          <p:nvPr/>
        </p:nvSpPr>
        <p:spPr>
          <a:xfrm>
            <a:off x="7541182" y="5566927"/>
            <a:ext cx="3971924" cy="1015663"/>
          </a:xfrm>
          <a:prstGeom prst="rect">
            <a:avLst/>
          </a:prstGeom>
          <a:noFill/>
        </p:spPr>
        <p:txBody>
          <a:bodyPr wrap="square">
            <a:spAutoFit/>
          </a:bodyPr>
          <a:lstStyle/>
          <a:p>
            <a:r>
              <a:rPr lang="de-DE" sz="1200" b="1" dirty="0"/>
              <a:t>Notfall </a:t>
            </a:r>
          </a:p>
          <a:p>
            <a:r>
              <a:rPr lang="de-DE" sz="1200" dirty="0"/>
              <a:t>Bitte teilen Sie uns Änderungen Ihrer Telefonnummer unbedingt SOFORT mit, damit wir Sie im Notfall, z.B. wenn Ihr Kind während des Krippentages erkrankt oder sich verletzt, erreichen können.</a:t>
            </a:r>
          </a:p>
        </p:txBody>
      </p:sp>
      <p:sp>
        <p:nvSpPr>
          <p:cNvPr id="8" name="Titel 12">
            <a:extLst>
              <a:ext uri="{FF2B5EF4-FFF2-40B4-BE49-F238E27FC236}">
                <a16:creationId xmlns:a16="http://schemas.microsoft.com/office/drawing/2014/main" id="{5EB7494F-D29E-149A-60B0-D1043C27F576}"/>
              </a:ext>
            </a:extLst>
          </p:cNvPr>
          <p:cNvSpPr txBox="1">
            <a:spLocks/>
          </p:cNvSpPr>
          <p:nvPr/>
        </p:nvSpPr>
        <p:spPr>
          <a:xfrm>
            <a:off x="686785" y="2820857"/>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M</a:t>
            </a:r>
          </a:p>
        </p:txBody>
      </p:sp>
      <p:sp>
        <p:nvSpPr>
          <p:cNvPr id="5" name="Textfeld 4">
            <a:extLst>
              <a:ext uri="{FF2B5EF4-FFF2-40B4-BE49-F238E27FC236}">
                <a16:creationId xmlns:a16="http://schemas.microsoft.com/office/drawing/2014/main" id="{02647EDF-A3CC-887B-1AEF-EC7E9A111DDA}"/>
              </a:ext>
            </a:extLst>
          </p:cNvPr>
          <p:cNvSpPr txBox="1"/>
          <p:nvPr/>
        </p:nvSpPr>
        <p:spPr>
          <a:xfrm>
            <a:off x="3676160" y="2718981"/>
            <a:ext cx="4204364" cy="1938992"/>
          </a:xfrm>
          <a:prstGeom prst="rect">
            <a:avLst/>
          </a:prstGeom>
          <a:noFill/>
        </p:spPr>
        <p:txBody>
          <a:bodyPr wrap="square">
            <a:spAutoFit/>
          </a:bodyPr>
          <a:lstStyle/>
          <a:p>
            <a:r>
              <a:rPr lang="de-DE" sz="1200" b="1" dirty="0"/>
              <a:t>Mitarbeit</a:t>
            </a:r>
            <a:r>
              <a:rPr lang="de-DE" sz="1200" dirty="0"/>
              <a:t> </a:t>
            </a:r>
          </a:p>
          <a:p>
            <a:r>
              <a:rPr lang="de-DE" sz="1200" dirty="0"/>
              <a:t>Wir sind alle eine große „Schneckenhaus“-Familie und möchten die Kinderkrippe gemeinsam wachsen lassen. Ohne die Mitarbeit unserer Krippeneltern ist das nicht möglich. Daher freuen wir uns über eine Mitarbeit im Elternbeirat, sowie über die Teilnahme an Elternabenden. </a:t>
            </a:r>
          </a:p>
          <a:p>
            <a:r>
              <a:rPr lang="de-DE" sz="1200" dirty="0"/>
              <a:t>Darüber hinaus existiert eine „Hände-Konto“, wodurch jede Familie bei mind. 3 Aktionen ihre Hilfe einbringen muss.</a:t>
            </a:r>
          </a:p>
        </p:txBody>
      </p:sp>
      <p:sp>
        <p:nvSpPr>
          <p:cNvPr id="10" name="Textfeld 9">
            <a:extLst>
              <a:ext uri="{FF2B5EF4-FFF2-40B4-BE49-F238E27FC236}">
                <a16:creationId xmlns:a16="http://schemas.microsoft.com/office/drawing/2014/main" id="{D2E2E504-7C86-0A1A-D797-B2AFCEE37C45}"/>
              </a:ext>
            </a:extLst>
          </p:cNvPr>
          <p:cNvSpPr txBox="1"/>
          <p:nvPr/>
        </p:nvSpPr>
        <p:spPr>
          <a:xfrm>
            <a:off x="7987637" y="191060"/>
            <a:ext cx="3525470" cy="2492990"/>
          </a:xfrm>
          <a:prstGeom prst="rect">
            <a:avLst/>
          </a:prstGeom>
          <a:noFill/>
        </p:spPr>
        <p:txBody>
          <a:bodyPr wrap="square">
            <a:spAutoFit/>
          </a:bodyPr>
          <a:lstStyle/>
          <a:p>
            <a:r>
              <a:rPr lang="de-DE" sz="1200" b="1" dirty="0"/>
              <a:t>Medikamente</a:t>
            </a:r>
          </a:p>
          <a:p>
            <a:r>
              <a:rPr lang="de-DE" sz="1200" dirty="0"/>
              <a:t>In der Kinderkrippe dürfen grundsätzlich keine Medikamente verabreicht werden, auch keine Globuli, Brandsalben, o.ä. Notfallmedikamente sind hier eine Ausnahme. Dazu muss allerdings ein Schreiben des Kinderarztes vorgelegt und das Personal in die Handhabung eingewiesen werden. </a:t>
            </a:r>
          </a:p>
          <a:p>
            <a:r>
              <a:rPr lang="de-DE" sz="1200" dirty="0"/>
              <a:t>Für Wundschutzcreme und Sonnenschutz unterschreiben die Eltern ein gesondertes Formular gemeinsam mit den Vertragsunterlagen. Dieses dient uns zur Absicherung.</a:t>
            </a:r>
          </a:p>
        </p:txBody>
      </p:sp>
      <p:sp>
        <p:nvSpPr>
          <p:cNvPr id="12" name="Titel 12">
            <a:extLst>
              <a:ext uri="{FF2B5EF4-FFF2-40B4-BE49-F238E27FC236}">
                <a16:creationId xmlns:a16="http://schemas.microsoft.com/office/drawing/2014/main" id="{F374EE79-4F7F-790F-0AFF-FD93A8DAF7B4}"/>
              </a:ext>
            </a:extLst>
          </p:cNvPr>
          <p:cNvSpPr txBox="1">
            <a:spLocks/>
          </p:cNvSpPr>
          <p:nvPr/>
        </p:nvSpPr>
        <p:spPr>
          <a:xfrm>
            <a:off x="-280511" y="948719"/>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L</a:t>
            </a:r>
          </a:p>
        </p:txBody>
      </p:sp>
      <p:sp>
        <p:nvSpPr>
          <p:cNvPr id="2" name="Titel 12">
            <a:extLst>
              <a:ext uri="{FF2B5EF4-FFF2-40B4-BE49-F238E27FC236}">
                <a16:creationId xmlns:a16="http://schemas.microsoft.com/office/drawing/2014/main" id="{7C1555DA-CAC9-4FAB-E061-6B5C4AF3820F}"/>
              </a:ext>
            </a:extLst>
          </p:cNvPr>
          <p:cNvSpPr txBox="1">
            <a:spLocks/>
          </p:cNvSpPr>
          <p:nvPr/>
        </p:nvSpPr>
        <p:spPr>
          <a:xfrm>
            <a:off x="5778342" y="6074758"/>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N</a:t>
            </a:r>
          </a:p>
        </p:txBody>
      </p:sp>
      <p:sp>
        <p:nvSpPr>
          <p:cNvPr id="3" name="Textfeld 2">
            <a:extLst>
              <a:ext uri="{FF2B5EF4-FFF2-40B4-BE49-F238E27FC236}">
                <a16:creationId xmlns:a16="http://schemas.microsoft.com/office/drawing/2014/main" id="{6A09A4C8-58CC-31DC-3FE2-99A07538F5A5}"/>
              </a:ext>
            </a:extLst>
          </p:cNvPr>
          <p:cNvSpPr txBox="1"/>
          <p:nvPr/>
        </p:nvSpPr>
        <p:spPr>
          <a:xfrm>
            <a:off x="7987636" y="2967861"/>
            <a:ext cx="4204364" cy="2308324"/>
          </a:xfrm>
          <a:prstGeom prst="rect">
            <a:avLst/>
          </a:prstGeom>
          <a:noFill/>
        </p:spPr>
        <p:txBody>
          <a:bodyPr wrap="square">
            <a:spAutoFit/>
          </a:bodyPr>
          <a:lstStyle/>
          <a:p>
            <a:r>
              <a:rPr lang="de-DE" sz="1200" b="1" dirty="0"/>
              <a:t>Mitbringen</a:t>
            </a:r>
            <a:endParaRPr lang="de-DE" sz="1200" dirty="0"/>
          </a:p>
          <a:p>
            <a:r>
              <a:rPr lang="de-DE" sz="1200" dirty="0"/>
              <a:t>Gerne darf täglich ein Spielzeug zur Erleichterung des Übergangs mit ins Schneckenhaus gebracht werden.</a:t>
            </a:r>
          </a:p>
          <a:p>
            <a:r>
              <a:rPr lang="de-DE" sz="1200" dirty="0"/>
              <a:t>Dieses muss in den Krippenrucksack passen und darf keine Geräusche machen.</a:t>
            </a:r>
          </a:p>
          <a:p>
            <a:r>
              <a:rPr lang="de-DE" sz="1200" dirty="0"/>
              <a:t>Außerdem soll es am Ende des Krippentages wieder mit nach Hause genommen werden.</a:t>
            </a:r>
          </a:p>
          <a:p>
            <a:r>
              <a:rPr lang="de-DE" sz="1200" dirty="0"/>
              <a:t>Bitte haben Sie Verständnis, dass wir verlorene Spielsachen nicht suchen können und auch nicht dafür haften, sollte etwas kaputt gehen.</a:t>
            </a:r>
          </a:p>
          <a:p>
            <a:r>
              <a:rPr lang="de-DE" sz="1200" dirty="0"/>
              <a:t>Kleinteile sind, besonders für junge Kinder, sehr gefährlich, daher bitten wir darum, darauf zu verzichten.</a:t>
            </a:r>
          </a:p>
        </p:txBody>
      </p:sp>
    </p:spTree>
    <p:extLst>
      <p:ext uri="{BB962C8B-B14F-4D97-AF65-F5344CB8AC3E}">
        <p14:creationId xmlns:p14="http://schemas.microsoft.com/office/powerpoint/2010/main" val="1035142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75564FD-BBCD-86D8-792F-21FB047FD525}"/>
            </a:ext>
          </a:extLst>
        </p:cNvPr>
        <p:cNvGrpSpPr/>
        <p:nvPr/>
      </p:nvGrpSpPr>
      <p:grpSpPr>
        <a:xfrm>
          <a:off x="0" y="0"/>
          <a:ext cx="0" cy="0"/>
          <a:chOff x="0" y="0"/>
          <a:chExt cx="0" cy="0"/>
        </a:xfrm>
      </p:grpSpPr>
      <p:sp useBgFill="1">
        <p:nvSpPr>
          <p:cNvPr id="1071" name="Rectangle 1070">
            <a:extLst>
              <a:ext uri="{FF2B5EF4-FFF2-40B4-BE49-F238E27FC236}">
                <a16:creationId xmlns:a16="http://schemas.microsoft.com/office/drawing/2014/main" id="{165D702D-3041-083A-9718-DE50FBA347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1037" name="Picture 13">
            <a:extLst>
              <a:ext uri="{FF2B5EF4-FFF2-40B4-BE49-F238E27FC236}">
                <a16:creationId xmlns:a16="http://schemas.microsoft.com/office/drawing/2014/main" id="{74E66A8B-560E-9FC0-2584-F5D026177C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8205"/>
          <a:stretch>
            <a:fillRect/>
          </a:stretch>
        </p:blipFill>
        <p:spPr bwMode="auto">
          <a:xfrm>
            <a:off x="0" y="1687619"/>
            <a:ext cx="5497831" cy="517038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F1165F7A-8C37-D8AD-5550-F2C3FCF20B87}"/>
              </a:ext>
            </a:extLst>
          </p:cNvPr>
          <p:cNvSpPr txBox="1"/>
          <p:nvPr/>
        </p:nvSpPr>
        <p:spPr>
          <a:xfrm>
            <a:off x="2147442" y="225991"/>
            <a:ext cx="5293488" cy="1200329"/>
          </a:xfrm>
          <a:prstGeom prst="rect">
            <a:avLst/>
          </a:prstGeom>
          <a:noFill/>
        </p:spPr>
        <p:txBody>
          <a:bodyPr wrap="square">
            <a:spAutoFit/>
          </a:bodyPr>
          <a:lstStyle/>
          <a:p>
            <a:r>
              <a:rPr lang="de-DE" sz="1200" b="1" dirty="0"/>
              <a:t>Ordnung</a:t>
            </a:r>
            <a:endParaRPr lang="de-DE" sz="1200" dirty="0"/>
          </a:p>
          <a:p>
            <a:r>
              <a:rPr lang="de-DE" sz="1200" dirty="0"/>
              <a:t>Damit das „Schneckenhaus“ für alle gleichermaßen ein Ort zum Wohlfühlen ist und bleibt, ist es wichtig ein gewisses Maß an Ordnung aufrecht zu erhalten. Daher bitten wir darum insbesondere den Garderobenplatz Ihres Kindes, das Windelfach und das Schuhregal sauber und ordentlich zu hinterlassen. Danke ☺</a:t>
            </a:r>
          </a:p>
        </p:txBody>
      </p:sp>
      <p:sp>
        <p:nvSpPr>
          <p:cNvPr id="7" name="Textfeld 6">
            <a:extLst>
              <a:ext uri="{FF2B5EF4-FFF2-40B4-BE49-F238E27FC236}">
                <a16:creationId xmlns:a16="http://schemas.microsoft.com/office/drawing/2014/main" id="{A7CBD941-E32C-3AC0-AC06-A05EAE92C6D9}"/>
              </a:ext>
            </a:extLst>
          </p:cNvPr>
          <p:cNvSpPr txBox="1"/>
          <p:nvPr/>
        </p:nvSpPr>
        <p:spPr>
          <a:xfrm>
            <a:off x="4366291" y="3685337"/>
            <a:ext cx="4478624" cy="1569660"/>
          </a:xfrm>
          <a:prstGeom prst="rect">
            <a:avLst/>
          </a:prstGeom>
          <a:noFill/>
        </p:spPr>
        <p:txBody>
          <a:bodyPr wrap="square">
            <a:spAutoFit/>
          </a:bodyPr>
          <a:lstStyle/>
          <a:p>
            <a:r>
              <a:rPr lang="de-DE" sz="1200" b="1" dirty="0"/>
              <a:t>Portfolio</a:t>
            </a:r>
          </a:p>
          <a:p>
            <a:r>
              <a:rPr lang="de-DE" sz="1200" dirty="0"/>
              <a:t>Der Portfolio-Ordner Ihres Kindes dient zur Entwicklungsdokumentation über die gesamte Krippenzeit hinweg. Während der Eingewöhnungszeit gestalten die Eltern die ersten Portfolio-Seiten für ihr Kind, im Anschluss übernimmt die Bezugserzieherin diese Aufgabe. Am Ende der Schneckenhaus-Zeit darf dieser als Andenken mit nach Hause genommen werden.</a:t>
            </a:r>
          </a:p>
        </p:txBody>
      </p:sp>
      <p:sp>
        <p:nvSpPr>
          <p:cNvPr id="8" name="Titel 12">
            <a:extLst>
              <a:ext uri="{FF2B5EF4-FFF2-40B4-BE49-F238E27FC236}">
                <a16:creationId xmlns:a16="http://schemas.microsoft.com/office/drawing/2014/main" id="{4170220B-8684-2C56-9BD6-65E6160656D0}"/>
              </a:ext>
            </a:extLst>
          </p:cNvPr>
          <p:cNvSpPr txBox="1">
            <a:spLocks/>
          </p:cNvSpPr>
          <p:nvPr/>
        </p:nvSpPr>
        <p:spPr>
          <a:xfrm>
            <a:off x="686785" y="2820857"/>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P</a:t>
            </a:r>
          </a:p>
        </p:txBody>
      </p:sp>
      <p:sp>
        <p:nvSpPr>
          <p:cNvPr id="5" name="Textfeld 4">
            <a:extLst>
              <a:ext uri="{FF2B5EF4-FFF2-40B4-BE49-F238E27FC236}">
                <a16:creationId xmlns:a16="http://schemas.microsoft.com/office/drawing/2014/main" id="{FD6AEBAE-C758-33AC-FEDE-DEBC19A0F28D}"/>
              </a:ext>
            </a:extLst>
          </p:cNvPr>
          <p:cNvSpPr txBox="1"/>
          <p:nvPr/>
        </p:nvSpPr>
        <p:spPr>
          <a:xfrm>
            <a:off x="3223261" y="1603003"/>
            <a:ext cx="4437688" cy="1938992"/>
          </a:xfrm>
          <a:prstGeom prst="rect">
            <a:avLst/>
          </a:prstGeom>
          <a:noFill/>
        </p:spPr>
        <p:txBody>
          <a:bodyPr wrap="square">
            <a:spAutoFit/>
          </a:bodyPr>
          <a:lstStyle/>
          <a:p>
            <a:r>
              <a:rPr lang="de-DE" sz="1200" b="1" dirty="0"/>
              <a:t>Öffnungszeiten</a:t>
            </a:r>
          </a:p>
          <a:p>
            <a:r>
              <a:rPr lang="de-DE" sz="1200" dirty="0"/>
              <a:t>Die Kinderkrippe ist täglich von 7:00 Uhr bis 15:30 Uhr geöffnet. Zwischen 8:15 Uhr und 12:15 Uhr ist Kernzeit, das bedeutet während dieser Zeit finden pädagogische Angebote, Ausflüge, Essenszeiten, Morgenkreis, usw. statt. Daher darf während dieser Zeit kein Kind gebracht oder abgeholt werden. In der Eingewöhnungszeit bestehen Ausnahmen.</a:t>
            </a:r>
          </a:p>
          <a:p>
            <a:r>
              <a:rPr lang="de-DE" sz="1200" dirty="0"/>
              <a:t>Bei Arztterminen wird die Bringzeit auf 9:00 Uhr erweitert. Bitte sprechen Sie dies vorab in der Gruppe ab.</a:t>
            </a:r>
          </a:p>
        </p:txBody>
      </p:sp>
      <p:sp>
        <p:nvSpPr>
          <p:cNvPr id="10" name="Textfeld 9">
            <a:extLst>
              <a:ext uri="{FF2B5EF4-FFF2-40B4-BE49-F238E27FC236}">
                <a16:creationId xmlns:a16="http://schemas.microsoft.com/office/drawing/2014/main" id="{6A8C4370-9909-B32D-D8EE-796EFD165946}"/>
              </a:ext>
            </a:extLst>
          </p:cNvPr>
          <p:cNvSpPr txBox="1"/>
          <p:nvPr/>
        </p:nvSpPr>
        <p:spPr>
          <a:xfrm>
            <a:off x="8241506" y="436372"/>
            <a:ext cx="3149917" cy="2862322"/>
          </a:xfrm>
          <a:prstGeom prst="rect">
            <a:avLst/>
          </a:prstGeom>
          <a:noFill/>
        </p:spPr>
        <p:txBody>
          <a:bodyPr wrap="square">
            <a:spAutoFit/>
          </a:bodyPr>
          <a:lstStyle/>
          <a:p>
            <a:r>
              <a:rPr lang="de-DE" sz="1200" b="1" dirty="0"/>
              <a:t>Offene Sprechstunde </a:t>
            </a:r>
          </a:p>
          <a:p>
            <a:r>
              <a:rPr lang="de-DE" sz="1200" dirty="0"/>
              <a:t>Die Erziehungsberatungsstelle Kelheim hat ein tolles Angebot für Kita-Eltern im Landkreis ins Leben gerufen. 1x pro Monat findet im „Schneckenhaus“ eine „Offene Sprechstunde“ statt. Hier können alle Fragen zu unterschiedlichen Erziehungsthemen gestellt werden und Sie erhalten eine fachlich fundierte Beratung durch eine externe Fachkraft. Die Beratung ist kostenlos und unterliegt der Schweigepflicht. In Zusammenarbeit mit der Erziehungsberatungsstelle finden auch regelmäßig Elternabende zu verschiedenen Themen statt.</a:t>
            </a:r>
          </a:p>
        </p:txBody>
      </p:sp>
      <p:sp>
        <p:nvSpPr>
          <p:cNvPr id="12" name="Titel 12">
            <a:extLst>
              <a:ext uri="{FF2B5EF4-FFF2-40B4-BE49-F238E27FC236}">
                <a16:creationId xmlns:a16="http://schemas.microsoft.com/office/drawing/2014/main" id="{3B2D99F6-EC84-525E-C91B-18D67127A40D}"/>
              </a:ext>
            </a:extLst>
          </p:cNvPr>
          <p:cNvSpPr txBox="1">
            <a:spLocks/>
          </p:cNvSpPr>
          <p:nvPr/>
        </p:nvSpPr>
        <p:spPr>
          <a:xfrm>
            <a:off x="155122" y="948483"/>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O</a:t>
            </a:r>
          </a:p>
        </p:txBody>
      </p:sp>
      <p:sp>
        <p:nvSpPr>
          <p:cNvPr id="2" name="Titel 12">
            <a:extLst>
              <a:ext uri="{FF2B5EF4-FFF2-40B4-BE49-F238E27FC236}">
                <a16:creationId xmlns:a16="http://schemas.microsoft.com/office/drawing/2014/main" id="{FE50679C-E1C5-E6E8-5AAD-88F9826F8335}"/>
              </a:ext>
            </a:extLst>
          </p:cNvPr>
          <p:cNvSpPr txBox="1">
            <a:spLocks/>
          </p:cNvSpPr>
          <p:nvPr/>
        </p:nvSpPr>
        <p:spPr>
          <a:xfrm>
            <a:off x="5535691" y="5478517"/>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endParaRPr lang="de-DE" sz="9600" dirty="0">
              <a:latin typeface="Baguet Script" panose="00000500000000000000" pitchFamily="2" charset="0"/>
            </a:endParaRPr>
          </a:p>
        </p:txBody>
      </p:sp>
      <p:sp>
        <p:nvSpPr>
          <p:cNvPr id="4" name="Textfeld 3">
            <a:extLst>
              <a:ext uri="{FF2B5EF4-FFF2-40B4-BE49-F238E27FC236}">
                <a16:creationId xmlns:a16="http://schemas.microsoft.com/office/drawing/2014/main" id="{1550D6A7-0CF3-34A0-9503-D7F7FFBB4658}"/>
              </a:ext>
            </a:extLst>
          </p:cNvPr>
          <p:cNvSpPr txBox="1"/>
          <p:nvPr/>
        </p:nvSpPr>
        <p:spPr>
          <a:xfrm>
            <a:off x="5332095" y="5625471"/>
            <a:ext cx="6412230" cy="1015663"/>
          </a:xfrm>
          <a:prstGeom prst="rect">
            <a:avLst/>
          </a:prstGeom>
          <a:noFill/>
        </p:spPr>
        <p:txBody>
          <a:bodyPr wrap="square">
            <a:spAutoFit/>
          </a:bodyPr>
          <a:lstStyle/>
          <a:p>
            <a:r>
              <a:rPr lang="de-DE" sz="1200" b="1" dirty="0"/>
              <a:t>Projekte</a:t>
            </a:r>
          </a:p>
          <a:p>
            <a:r>
              <a:rPr lang="de-DE" sz="1200" dirty="0"/>
              <a:t>Wir arbeiten situations- und bedürfnisorientiert. Das bedeutet wir orientieren uns bei der Auswahl von Projekten an den Bedürfnissen und Interessen der Kinder. Zudem gestalten wir das Schneckenhaus-Jahr nach dem Jahreskreis und richten unsere Projekte danach aus</a:t>
            </a:r>
          </a:p>
        </p:txBody>
      </p:sp>
      <p:sp>
        <p:nvSpPr>
          <p:cNvPr id="11" name="Textfeld 10">
            <a:extLst>
              <a:ext uri="{FF2B5EF4-FFF2-40B4-BE49-F238E27FC236}">
                <a16:creationId xmlns:a16="http://schemas.microsoft.com/office/drawing/2014/main" id="{41F7AB3C-DC7A-40B6-517F-8242590EE857}"/>
              </a:ext>
            </a:extLst>
          </p:cNvPr>
          <p:cNvSpPr txBox="1"/>
          <p:nvPr/>
        </p:nvSpPr>
        <p:spPr>
          <a:xfrm>
            <a:off x="9111624" y="4028500"/>
            <a:ext cx="3093704" cy="1200329"/>
          </a:xfrm>
          <a:prstGeom prst="rect">
            <a:avLst/>
          </a:prstGeom>
          <a:noFill/>
        </p:spPr>
        <p:txBody>
          <a:bodyPr wrap="square">
            <a:spAutoFit/>
          </a:bodyPr>
          <a:lstStyle/>
          <a:p>
            <a:r>
              <a:rPr lang="de-DE" sz="1200" b="1" dirty="0"/>
              <a:t>Probleme </a:t>
            </a:r>
          </a:p>
          <a:p>
            <a:r>
              <a:rPr lang="de-DE" sz="1200" dirty="0"/>
              <a:t>Eine offene Kommunikation und vertrauensvolle Zusammenarbeit ist uns sehr wichtig. Sprechen Sie daher Probleme bitte offen an. Nur so können wir gemeinsam eine Lösung finden.</a:t>
            </a:r>
          </a:p>
        </p:txBody>
      </p:sp>
    </p:spTree>
    <p:extLst>
      <p:ext uri="{BB962C8B-B14F-4D97-AF65-F5344CB8AC3E}">
        <p14:creationId xmlns:p14="http://schemas.microsoft.com/office/powerpoint/2010/main" val="1860103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C2CAB1D-D53A-8C3A-616E-56A44557F687}"/>
            </a:ext>
          </a:extLst>
        </p:cNvPr>
        <p:cNvGrpSpPr/>
        <p:nvPr/>
      </p:nvGrpSpPr>
      <p:grpSpPr>
        <a:xfrm>
          <a:off x="0" y="0"/>
          <a:ext cx="0" cy="0"/>
          <a:chOff x="0" y="0"/>
          <a:chExt cx="0" cy="0"/>
        </a:xfrm>
      </p:grpSpPr>
      <p:sp useBgFill="1">
        <p:nvSpPr>
          <p:cNvPr id="1071" name="Rectangle 1070">
            <a:extLst>
              <a:ext uri="{FF2B5EF4-FFF2-40B4-BE49-F238E27FC236}">
                <a16:creationId xmlns:a16="http://schemas.microsoft.com/office/drawing/2014/main" id="{CE50F11D-7778-E783-7697-916A58FC50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1037" name="Picture 13">
            <a:extLst>
              <a:ext uri="{FF2B5EF4-FFF2-40B4-BE49-F238E27FC236}">
                <a16:creationId xmlns:a16="http://schemas.microsoft.com/office/drawing/2014/main" id="{1CDE5201-5626-F2F7-A505-EFF8AE730D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8205"/>
          <a:stretch>
            <a:fillRect/>
          </a:stretch>
        </p:blipFill>
        <p:spPr bwMode="auto">
          <a:xfrm>
            <a:off x="0" y="1687619"/>
            <a:ext cx="5497831" cy="517038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B3CA98D9-7772-743D-AB07-907BA217A83A}"/>
              </a:ext>
            </a:extLst>
          </p:cNvPr>
          <p:cNvSpPr txBox="1"/>
          <p:nvPr/>
        </p:nvSpPr>
        <p:spPr>
          <a:xfrm>
            <a:off x="2147442" y="225991"/>
            <a:ext cx="5293488" cy="2862322"/>
          </a:xfrm>
          <a:prstGeom prst="rect">
            <a:avLst/>
          </a:prstGeom>
          <a:noFill/>
        </p:spPr>
        <p:txBody>
          <a:bodyPr wrap="square">
            <a:spAutoFit/>
          </a:bodyPr>
          <a:lstStyle/>
          <a:p>
            <a:r>
              <a:rPr lang="de-DE" sz="1200" b="1" dirty="0"/>
              <a:t>Qualität</a:t>
            </a:r>
            <a:r>
              <a:rPr lang="de-DE" sz="1200" dirty="0"/>
              <a:t> </a:t>
            </a:r>
          </a:p>
          <a:p>
            <a:r>
              <a:rPr lang="de-DE" sz="1200" dirty="0"/>
              <a:t>Wir überprüfen immer wieder die Qualität unserer Arbeit und nehmen gegebenenfalls Änderungen vor. Dies geschieht sowohl während unseres Teamtages zu Beginn des Krippenjahres, als auch während regelmäßiger Teamsitzungen 2x pro Monat. Auch Sie als Eltern werden gebeten die Arbeit der Kinderkrippe stetig mitzugestalten. Insbesondere geschieht dies im Rahmen der jährlichen Elternbefragung, jedoch auch durch regelmäßige offene Kommunikation mit dem Krippenteam und der Krippenleitung. Somit leisten auch Sie einen wichtigen Beitrag zur Qualität der Arbeit im „Schneckenhaus“. Nicht die Quantität, also die Vielzahl der Angebote, zeichnen eine gute Kinderbetreuung aus, sondern insbesondere deren Qualität. Wir lassen den Kindern genügend Freiraum, um „einfach Kind sein und spielen zu dürfen“. Dabei achten wir auf eine ausgewogene Mischung zwischen Freispiel und qualitativ hochwertigen pädagogischen Angeboten.</a:t>
            </a:r>
          </a:p>
        </p:txBody>
      </p:sp>
      <p:sp>
        <p:nvSpPr>
          <p:cNvPr id="7" name="Textfeld 6">
            <a:extLst>
              <a:ext uri="{FF2B5EF4-FFF2-40B4-BE49-F238E27FC236}">
                <a16:creationId xmlns:a16="http://schemas.microsoft.com/office/drawing/2014/main" id="{10AF2D02-B4A4-6AD7-1A49-4A9128AC2BA0}"/>
              </a:ext>
            </a:extLst>
          </p:cNvPr>
          <p:cNvSpPr txBox="1"/>
          <p:nvPr/>
        </p:nvSpPr>
        <p:spPr>
          <a:xfrm>
            <a:off x="7287133" y="3314304"/>
            <a:ext cx="4478624" cy="1384995"/>
          </a:xfrm>
          <a:prstGeom prst="rect">
            <a:avLst/>
          </a:prstGeom>
          <a:noFill/>
        </p:spPr>
        <p:txBody>
          <a:bodyPr wrap="square">
            <a:spAutoFit/>
          </a:bodyPr>
          <a:lstStyle/>
          <a:p>
            <a:r>
              <a:rPr lang="de-DE" sz="1200" b="1" dirty="0"/>
              <a:t>Regeln und Rituale </a:t>
            </a:r>
          </a:p>
          <a:p>
            <a:r>
              <a:rPr lang="de-DE" sz="1200" dirty="0"/>
              <a:t>Regeln und Rituale geben den Kindern Sicherheit und Orientierung im Alltag. Sie lernen dadurch verantwortungsbewusst zu leben und zu handeln. Aus diesem Grund legen wir großen Wert darauf, dass unsere erarbeiteten Regeln von allen Beteiligten eingehalten werden.</a:t>
            </a:r>
          </a:p>
        </p:txBody>
      </p:sp>
      <p:sp>
        <p:nvSpPr>
          <p:cNvPr id="8" name="Titel 12">
            <a:extLst>
              <a:ext uri="{FF2B5EF4-FFF2-40B4-BE49-F238E27FC236}">
                <a16:creationId xmlns:a16="http://schemas.microsoft.com/office/drawing/2014/main" id="{8A0A7998-E0E0-0BAE-4851-47A5E1AE3C87}"/>
              </a:ext>
            </a:extLst>
          </p:cNvPr>
          <p:cNvSpPr txBox="1">
            <a:spLocks/>
          </p:cNvSpPr>
          <p:nvPr/>
        </p:nvSpPr>
        <p:spPr>
          <a:xfrm>
            <a:off x="5258038" y="4156870"/>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R</a:t>
            </a:r>
          </a:p>
        </p:txBody>
      </p:sp>
      <p:sp>
        <p:nvSpPr>
          <p:cNvPr id="12" name="Titel 12">
            <a:extLst>
              <a:ext uri="{FF2B5EF4-FFF2-40B4-BE49-F238E27FC236}">
                <a16:creationId xmlns:a16="http://schemas.microsoft.com/office/drawing/2014/main" id="{1FA60B41-C081-9D81-3DE3-2A6F81CB6CB4}"/>
              </a:ext>
            </a:extLst>
          </p:cNvPr>
          <p:cNvSpPr txBox="1">
            <a:spLocks/>
          </p:cNvSpPr>
          <p:nvPr/>
        </p:nvSpPr>
        <p:spPr>
          <a:xfrm>
            <a:off x="204343" y="1209782"/>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Q</a:t>
            </a:r>
          </a:p>
        </p:txBody>
      </p:sp>
      <p:sp>
        <p:nvSpPr>
          <p:cNvPr id="2" name="Titel 12">
            <a:extLst>
              <a:ext uri="{FF2B5EF4-FFF2-40B4-BE49-F238E27FC236}">
                <a16:creationId xmlns:a16="http://schemas.microsoft.com/office/drawing/2014/main" id="{6AB215F4-CA92-DF6A-8765-8E11A6830BB3}"/>
              </a:ext>
            </a:extLst>
          </p:cNvPr>
          <p:cNvSpPr txBox="1">
            <a:spLocks/>
          </p:cNvSpPr>
          <p:nvPr/>
        </p:nvSpPr>
        <p:spPr>
          <a:xfrm>
            <a:off x="5535691" y="5478517"/>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endParaRPr lang="de-DE" sz="9600" dirty="0">
              <a:latin typeface="Baguet Script" panose="00000500000000000000" pitchFamily="2" charset="0"/>
            </a:endParaRPr>
          </a:p>
        </p:txBody>
      </p:sp>
      <p:sp>
        <p:nvSpPr>
          <p:cNvPr id="4" name="Textfeld 3">
            <a:extLst>
              <a:ext uri="{FF2B5EF4-FFF2-40B4-BE49-F238E27FC236}">
                <a16:creationId xmlns:a16="http://schemas.microsoft.com/office/drawing/2014/main" id="{2A6F6D39-E42B-FD81-45D1-3BD3DBC9AEC0}"/>
              </a:ext>
            </a:extLst>
          </p:cNvPr>
          <p:cNvSpPr txBox="1"/>
          <p:nvPr/>
        </p:nvSpPr>
        <p:spPr>
          <a:xfrm>
            <a:off x="5638800" y="5087716"/>
            <a:ext cx="6412230" cy="1015663"/>
          </a:xfrm>
          <a:prstGeom prst="rect">
            <a:avLst/>
          </a:prstGeom>
          <a:noFill/>
        </p:spPr>
        <p:txBody>
          <a:bodyPr wrap="square">
            <a:spAutoFit/>
          </a:bodyPr>
          <a:lstStyle/>
          <a:p>
            <a:r>
              <a:rPr lang="de-DE" sz="1200" b="1" dirty="0"/>
              <a:t>Ruhezeiten </a:t>
            </a:r>
          </a:p>
          <a:p>
            <a:r>
              <a:rPr lang="de-DE" sz="1200" dirty="0"/>
              <a:t>In der Zeit zwischen 11:45 Uhr und 13:15 Uhr schlafen unsere Schneckenkinder“. Daher bitten wir dringend um Ruhe auf den Gängen beim Abholen. Die Kinder, die nicht im Schneckenhaus schlafen, nehmen nach dem Mittagessen an einer Sternstunde zum Ausruhen teil.</a:t>
            </a:r>
          </a:p>
        </p:txBody>
      </p:sp>
      <p:sp>
        <p:nvSpPr>
          <p:cNvPr id="11" name="Textfeld 10">
            <a:extLst>
              <a:ext uri="{FF2B5EF4-FFF2-40B4-BE49-F238E27FC236}">
                <a16:creationId xmlns:a16="http://schemas.microsoft.com/office/drawing/2014/main" id="{60B394B3-B0D0-FCB7-6166-E210EBE870D3}"/>
              </a:ext>
            </a:extLst>
          </p:cNvPr>
          <p:cNvSpPr txBox="1"/>
          <p:nvPr/>
        </p:nvSpPr>
        <p:spPr>
          <a:xfrm>
            <a:off x="8672053" y="1107391"/>
            <a:ext cx="3093704" cy="1569660"/>
          </a:xfrm>
          <a:prstGeom prst="rect">
            <a:avLst/>
          </a:prstGeom>
          <a:noFill/>
        </p:spPr>
        <p:txBody>
          <a:bodyPr wrap="square">
            <a:spAutoFit/>
          </a:bodyPr>
          <a:lstStyle/>
          <a:p>
            <a:r>
              <a:rPr lang="de-DE" sz="1200" b="1" dirty="0"/>
              <a:t>Riesenschnecken </a:t>
            </a:r>
          </a:p>
          <a:p>
            <a:r>
              <a:rPr lang="de-DE" sz="1200" dirty="0"/>
              <a:t>Unsere „Riesenschnecken“, das heißt die „großen Kinder“, die bald in den Kindergarten wechseln, nehmen bereits im „Schneckenhaus“ als Vorbereitung auf den Kindergarten an anspruchsvolleren pädagogischen Angeboten teil. </a:t>
            </a:r>
          </a:p>
        </p:txBody>
      </p:sp>
    </p:spTree>
    <p:extLst>
      <p:ext uri="{BB962C8B-B14F-4D97-AF65-F5344CB8AC3E}">
        <p14:creationId xmlns:p14="http://schemas.microsoft.com/office/powerpoint/2010/main" val="2383435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71AFC2E-33E9-51C2-C764-0C1A3A85D0E3}"/>
            </a:ext>
          </a:extLst>
        </p:cNvPr>
        <p:cNvGrpSpPr/>
        <p:nvPr/>
      </p:nvGrpSpPr>
      <p:grpSpPr>
        <a:xfrm>
          <a:off x="0" y="0"/>
          <a:ext cx="0" cy="0"/>
          <a:chOff x="0" y="0"/>
          <a:chExt cx="0" cy="0"/>
        </a:xfrm>
      </p:grpSpPr>
      <p:sp useBgFill="1">
        <p:nvSpPr>
          <p:cNvPr id="1071" name="Rectangle 1070">
            <a:extLst>
              <a:ext uri="{FF2B5EF4-FFF2-40B4-BE49-F238E27FC236}">
                <a16:creationId xmlns:a16="http://schemas.microsoft.com/office/drawing/2014/main" id="{89B0698E-2A40-4D86-7E8C-E6DEAC57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1037" name="Picture 13">
            <a:extLst>
              <a:ext uri="{FF2B5EF4-FFF2-40B4-BE49-F238E27FC236}">
                <a16:creationId xmlns:a16="http://schemas.microsoft.com/office/drawing/2014/main" id="{AE630577-E94B-E929-2F9F-8B9F08549F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8205"/>
          <a:stretch>
            <a:fillRect/>
          </a:stretch>
        </p:blipFill>
        <p:spPr bwMode="auto">
          <a:xfrm>
            <a:off x="0" y="1687619"/>
            <a:ext cx="5497831" cy="517038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3B855F39-BD68-784F-6D54-5A9B84F5C01D}"/>
              </a:ext>
            </a:extLst>
          </p:cNvPr>
          <p:cNvSpPr txBox="1"/>
          <p:nvPr/>
        </p:nvSpPr>
        <p:spPr>
          <a:xfrm>
            <a:off x="2147442" y="225991"/>
            <a:ext cx="5084415" cy="830997"/>
          </a:xfrm>
          <a:prstGeom prst="rect">
            <a:avLst/>
          </a:prstGeom>
          <a:noFill/>
        </p:spPr>
        <p:txBody>
          <a:bodyPr wrap="square">
            <a:spAutoFit/>
          </a:bodyPr>
          <a:lstStyle/>
          <a:p>
            <a:r>
              <a:rPr lang="de-DE" sz="1200" b="1" dirty="0"/>
              <a:t>Schutzkonzept</a:t>
            </a:r>
            <a:r>
              <a:rPr lang="de-DE" sz="1200" dirty="0"/>
              <a:t> </a:t>
            </a:r>
          </a:p>
          <a:p>
            <a:r>
              <a:rPr lang="de-DE" sz="1200" dirty="0"/>
              <a:t>Unser Träger hat in Zusammenarbeit mit allen Einrichtungsleitungen ein Kinderschutzkonzept erstellt. Dieses liegt im Eingangsbereich (bei den Fotobüchern) zur Einsicht aus.</a:t>
            </a:r>
          </a:p>
        </p:txBody>
      </p:sp>
      <p:sp>
        <p:nvSpPr>
          <p:cNvPr id="7" name="Textfeld 6">
            <a:extLst>
              <a:ext uri="{FF2B5EF4-FFF2-40B4-BE49-F238E27FC236}">
                <a16:creationId xmlns:a16="http://schemas.microsoft.com/office/drawing/2014/main" id="{3AB0C673-339E-25AC-9050-19806E5C9FF0}"/>
              </a:ext>
            </a:extLst>
          </p:cNvPr>
          <p:cNvSpPr txBox="1"/>
          <p:nvPr/>
        </p:nvSpPr>
        <p:spPr>
          <a:xfrm>
            <a:off x="7287133" y="3030957"/>
            <a:ext cx="4478624" cy="1569660"/>
          </a:xfrm>
          <a:prstGeom prst="rect">
            <a:avLst/>
          </a:prstGeom>
          <a:noFill/>
        </p:spPr>
        <p:txBody>
          <a:bodyPr wrap="square">
            <a:spAutoFit/>
          </a:bodyPr>
          <a:lstStyle/>
          <a:p>
            <a:r>
              <a:rPr lang="de-DE" sz="1200" b="1" dirty="0"/>
              <a:t>Sauberkeitsentwicklung</a:t>
            </a:r>
          </a:p>
          <a:p>
            <a:r>
              <a:rPr lang="de-DE" sz="1200" dirty="0"/>
              <a:t>Jedes Kind hat sein eigenes Tempo, um diesen Schritt in die Selbstständigkeit zu gehen. Wir unterstützen die Kinder beim „sauber werden“, indem wir unsere „Riesenschnecken“ im Stehen wickeln. Dadurch ist die Toilette direkt in Sichtweite und präsent. Somit fällt der Übergang vielen Kindern leichter. Zudem bieten wir den Toilettengang bei jeder Wickelrunde an. Wichtig: Ein „Nein“ wird akzeptiert!</a:t>
            </a:r>
          </a:p>
        </p:txBody>
      </p:sp>
      <p:sp>
        <p:nvSpPr>
          <p:cNvPr id="12" name="Titel 12">
            <a:extLst>
              <a:ext uri="{FF2B5EF4-FFF2-40B4-BE49-F238E27FC236}">
                <a16:creationId xmlns:a16="http://schemas.microsoft.com/office/drawing/2014/main" id="{CB0D97C9-33CE-9D1A-BBA8-C9CF52B2BF59}"/>
              </a:ext>
            </a:extLst>
          </p:cNvPr>
          <p:cNvSpPr txBox="1">
            <a:spLocks/>
          </p:cNvSpPr>
          <p:nvPr/>
        </p:nvSpPr>
        <p:spPr>
          <a:xfrm>
            <a:off x="204343" y="1209782"/>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S</a:t>
            </a:r>
          </a:p>
        </p:txBody>
      </p:sp>
      <p:sp>
        <p:nvSpPr>
          <p:cNvPr id="2" name="Titel 12">
            <a:extLst>
              <a:ext uri="{FF2B5EF4-FFF2-40B4-BE49-F238E27FC236}">
                <a16:creationId xmlns:a16="http://schemas.microsoft.com/office/drawing/2014/main" id="{C58DE4FC-90B1-50C9-27A2-D634AA83EAFB}"/>
              </a:ext>
            </a:extLst>
          </p:cNvPr>
          <p:cNvSpPr txBox="1">
            <a:spLocks/>
          </p:cNvSpPr>
          <p:nvPr/>
        </p:nvSpPr>
        <p:spPr>
          <a:xfrm>
            <a:off x="5535691" y="5478517"/>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endParaRPr lang="de-DE" sz="9600" dirty="0">
              <a:latin typeface="Baguet Script" panose="00000500000000000000" pitchFamily="2" charset="0"/>
            </a:endParaRPr>
          </a:p>
        </p:txBody>
      </p:sp>
      <p:sp>
        <p:nvSpPr>
          <p:cNvPr id="4" name="Textfeld 3">
            <a:extLst>
              <a:ext uri="{FF2B5EF4-FFF2-40B4-BE49-F238E27FC236}">
                <a16:creationId xmlns:a16="http://schemas.microsoft.com/office/drawing/2014/main" id="{4BD96396-998D-5F68-0725-23D809332D53}"/>
              </a:ext>
            </a:extLst>
          </p:cNvPr>
          <p:cNvSpPr txBox="1"/>
          <p:nvPr/>
        </p:nvSpPr>
        <p:spPr>
          <a:xfrm>
            <a:off x="5855970" y="4974650"/>
            <a:ext cx="5334000" cy="1200329"/>
          </a:xfrm>
          <a:prstGeom prst="rect">
            <a:avLst/>
          </a:prstGeom>
          <a:noFill/>
        </p:spPr>
        <p:txBody>
          <a:bodyPr wrap="square">
            <a:spAutoFit/>
          </a:bodyPr>
          <a:lstStyle/>
          <a:p>
            <a:r>
              <a:rPr lang="de-DE" sz="1200" b="1" dirty="0"/>
              <a:t>Schuhe</a:t>
            </a:r>
            <a:r>
              <a:rPr lang="de-DE" sz="1200" dirty="0"/>
              <a:t> </a:t>
            </a:r>
          </a:p>
          <a:p>
            <a:r>
              <a:rPr lang="de-DE" sz="1200" dirty="0"/>
              <a:t>Im Windfang befinden sich unsere Schuhregale für die Kinder. Hier hat jedes Kind seinen fest zugeordneten Platz. Wir bitten alle, auch die Eltern, aus hygienischen Gründen darum die Schuhe im Windfang auszuziehen und die Einrichtung ausschließlich ohne Schuhe zu betreten.</a:t>
            </a:r>
          </a:p>
        </p:txBody>
      </p:sp>
      <p:sp>
        <p:nvSpPr>
          <p:cNvPr id="11" name="Textfeld 10">
            <a:extLst>
              <a:ext uri="{FF2B5EF4-FFF2-40B4-BE49-F238E27FC236}">
                <a16:creationId xmlns:a16="http://schemas.microsoft.com/office/drawing/2014/main" id="{A38E25F4-DBDA-CB0B-D11A-5D3F9A4DEAF4}"/>
              </a:ext>
            </a:extLst>
          </p:cNvPr>
          <p:cNvSpPr txBox="1"/>
          <p:nvPr/>
        </p:nvSpPr>
        <p:spPr>
          <a:xfrm>
            <a:off x="7866816" y="420200"/>
            <a:ext cx="3690224" cy="2123658"/>
          </a:xfrm>
          <a:prstGeom prst="rect">
            <a:avLst/>
          </a:prstGeom>
          <a:noFill/>
        </p:spPr>
        <p:txBody>
          <a:bodyPr wrap="square">
            <a:spAutoFit/>
          </a:bodyPr>
          <a:lstStyle/>
          <a:p>
            <a:r>
              <a:rPr lang="de-DE" sz="1200" b="1" dirty="0"/>
              <a:t>Sonne</a:t>
            </a:r>
            <a:r>
              <a:rPr lang="de-DE" sz="1200" dirty="0"/>
              <a:t> </a:t>
            </a:r>
          </a:p>
          <a:p>
            <a:r>
              <a:rPr lang="de-DE" sz="1200" dirty="0"/>
              <a:t>Bitte denken Sie in den Frühjahr-/ Sommermonaten an Kappen und Sonnencreme. Das Eincremen mit Sonnencreme am Morgen übernehmen die Schneckenhaus-Eltern. Das Krippenpersonal cremt nachmittags vor der Gartenzeit nochmal nach. Hierfür bringen die Eltern der Ganztagskinder die passende Sonnencreme von zu Hause mit. Für Ausnahmefälle haben wir eine Ersatz-Sonnencreme in der Krippe.</a:t>
            </a:r>
          </a:p>
        </p:txBody>
      </p:sp>
      <p:sp>
        <p:nvSpPr>
          <p:cNvPr id="5" name="Textfeld 4">
            <a:extLst>
              <a:ext uri="{FF2B5EF4-FFF2-40B4-BE49-F238E27FC236}">
                <a16:creationId xmlns:a16="http://schemas.microsoft.com/office/drawing/2014/main" id="{696B3F5B-41EF-2017-848C-244332CABF89}"/>
              </a:ext>
            </a:extLst>
          </p:cNvPr>
          <p:cNvSpPr txBox="1"/>
          <p:nvPr/>
        </p:nvSpPr>
        <p:spPr>
          <a:xfrm>
            <a:off x="2651760" y="1459120"/>
            <a:ext cx="4635373" cy="1754326"/>
          </a:xfrm>
          <a:prstGeom prst="rect">
            <a:avLst/>
          </a:prstGeom>
          <a:noFill/>
        </p:spPr>
        <p:txBody>
          <a:bodyPr wrap="square">
            <a:spAutoFit/>
          </a:bodyPr>
          <a:lstStyle/>
          <a:p>
            <a:r>
              <a:rPr lang="de-DE" sz="1200" b="1" dirty="0"/>
              <a:t>Schmuck</a:t>
            </a:r>
            <a:r>
              <a:rPr lang="de-DE" sz="1200" dirty="0"/>
              <a:t> </a:t>
            </a:r>
          </a:p>
          <a:p>
            <a:r>
              <a:rPr lang="de-DE" sz="1200" dirty="0"/>
              <a:t>Wir bitten darum während des Schneckentages weitestgehend auf Schmuck (Ohrringe, Ketten, Armkettchen, etc.) zu verzichten. Im Gruppenalltag ist dies häufig sehr gefährlich. Die Kinder können beim Spielen und Toben daran hängen bleiben und sich verletzen. Ohrringe können herausgerissen werden, bei Ketten besteht die Gefahr der Strangulation. Wägen Sie daher bitte eigenverantwortlich zwischen Nutzen und Gefahr von Schmuckstücken ab.</a:t>
            </a:r>
          </a:p>
        </p:txBody>
      </p:sp>
    </p:spTree>
    <p:extLst>
      <p:ext uri="{BB962C8B-B14F-4D97-AF65-F5344CB8AC3E}">
        <p14:creationId xmlns:p14="http://schemas.microsoft.com/office/powerpoint/2010/main" val="722341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4C0769D-F5EC-07AC-311F-5759F5CD8D7A}"/>
            </a:ext>
          </a:extLst>
        </p:cNvPr>
        <p:cNvGrpSpPr/>
        <p:nvPr/>
      </p:nvGrpSpPr>
      <p:grpSpPr>
        <a:xfrm>
          <a:off x="0" y="0"/>
          <a:ext cx="0" cy="0"/>
          <a:chOff x="0" y="0"/>
          <a:chExt cx="0" cy="0"/>
        </a:xfrm>
      </p:grpSpPr>
      <p:sp useBgFill="1">
        <p:nvSpPr>
          <p:cNvPr id="1071" name="Rectangle 1070">
            <a:extLst>
              <a:ext uri="{FF2B5EF4-FFF2-40B4-BE49-F238E27FC236}">
                <a16:creationId xmlns:a16="http://schemas.microsoft.com/office/drawing/2014/main" id="{DAEF8516-017B-E86B-7AD2-7E080D95FE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1037" name="Picture 13">
            <a:extLst>
              <a:ext uri="{FF2B5EF4-FFF2-40B4-BE49-F238E27FC236}">
                <a16:creationId xmlns:a16="http://schemas.microsoft.com/office/drawing/2014/main" id="{63B03CB6-19CF-6FD5-6A4D-DE3AD898A4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8205"/>
          <a:stretch>
            <a:fillRect/>
          </a:stretch>
        </p:blipFill>
        <p:spPr bwMode="auto">
          <a:xfrm>
            <a:off x="0" y="1687619"/>
            <a:ext cx="5497831" cy="517038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4666C1A5-C7F2-8623-1DDF-2028AF1BCF01}"/>
              </a:ext>
            </a:extLst>
          </p:cNvPr>
          <p:cNvSpPr txBox="1"/>
          <p:nvPr/>
        </p:nvSpPr>
        <p:spPr>
          <a:xfrm>
            <a:off x="206707" y="197478"/>
            <a:ext cx="6136943" cy="646331"/>
          </a:xfrm>
          <a:prstGeom prst="rect">
            <a:avLst/>
          </a:prstGeom>
          <a:noFill/>
        </p:spPr>
        <p:txBody>
          <a:bodyPr wrap="square">
            <a:spAutoFit/>
          </a:bodyPr>
          <a:lstStyle/>
          <a:p>
            <a:r>
              <a:rPr lang="de-DE" sz="1200" b="1" dirty="0"/>
              <a:t>Träger </a:t>
            </a:r>
          </a:p>
          <a:p>
            <a:r>
              <a:rPr lang="de-DE" sz="1200" dirty="0"/>
              <a:t>Die Trägerschaft der AWO-Kinderkrippe „Schneckenhaus“ liegt in den Händen der Arbeiterwohlfahrt Bezirksverband Niederbayern/Oberpfalz mit Sitz in Regensburg</a:t>
            </a:r>
          </a:p>
        </p:txBody>
      </p:sp>
      <p:sp>
        <p:nvSpPr>
          <p:cNvPr id="7" name="Textfeld 6">
            <a:extLst>
              <a:ext uri="{FF2B5EF4-FFF2-40B4-BE49-F238E27FC236}">
                <a16:creationId xmlns:a16="http://schemas.microsoft.com/office/drawing/2014/main" id="{DA53D43D-E1EC-6A14-708B-A3C1CD5ADD91}"/>
              </a:ext>
            </a:extLst>
          </p:cNvPr>
          <p:cNvSpPr txBox="1"/>
          <p:nvPr/>
        </p:nvSpPr>
        <p:spPr>
          <a:xfrm>
            <a:off x="3474720" y="3012001"/>
            <a:ext cx="8382477" cy="3600986"/>
          </a:xfrm>
          <a:prstGeom prst="rect">
            <a:avLst/>
          </a:prstGeom>
          <a:noFill/>
        </p:spPr>
        <p:txBody>
          <a:bodyPr wrap="square">
            <a:spAutoFit/>
          </a:bodyPr>
          <a:lstStyle/>
          <a:p>
            <a:r>
              <a:rPr lang="de-DE" sz="1200" b="1" dirty="0"/>
              <a:t>Teilöffnung </a:t>
            </a:r>
          </a:p>
          <a:p>
            <a:r>
              <a:rPr lang="de-DE" sz="1200" dirty="0"/>
              <a:t>Das Konzept der Teilöffnung ist ein wichtiger Grundpfeiler unserer Arbeit im „Schneckenhaus“. Dieses bringt einige Vorteile mit sich, zum Beispiel: </a:t>
            </a:r>
          </a:p>
          <a:p>
            <a:r>
              <a:rPr lang="de-DE" sz="1200" dirty="0"/>
              <a:t>• Der Raum als Dritter Erzieher – Alle Räumlichkeiten der Einrichtung sind für alle Kinder nutzbar </a:t>
            </a:r>
          </a:p>
          <a:p>
            <a:r>
              <a:rPr lang="de-DE" sz="1200" dirty="0"/>
              <a:t>• Ressourcen-Orientierung – Jedes Teammitglied hat seine individuellen Stärken, die es in die tägliche Arbeit einbringt. Mit Hilfe der Teilöffnung profitieren alle Kinder von den Qualifikationen aller Mitarbeiter </a:t>
            </a:r>
          </a:p>
          <a:p>
            <a:r>
              <a:rPr lang="de-DE" sz="1200" dirty="0"/>
              <a:t>• Wir sind alle EIN Schneckenhaus – Jedes Teammitglied fühlt sich gleichermaßen verantwortlich für das Wohl aller Schneckenhaus-Kinder und die Weiterentwicklung der Arbeit in der gesamten Einrichtung. Wir ziehen alle an einem Strang. Die Kinder kennen sich untereinander, Freundschaften können auch gruppenübergreifend gepflegt werden. Die Kinder kennen jedes Teammitglied, somit sind Urlaubs- und Krankheitsvertretungen leichter umsetzbar. </a:t>
            </a:r>
          </a:p>
          <a:p>
            <a:r>
              <a:rPr lang="de-DE" sz="1200" dirty="0"/>
              <a:t>Die Umsetzung im „Schneckenhaus“ </a:t>
            </a:r>
          </a:p>
          <a:p>
            <a:r>
              <a:rPr lang="de-DE" sz="1200" dirty="0"/>
              <a:t>• Jedes Kind hat seine Stammgruppe. Diese ist allen beteiligten bekannt. Die Bring- und Abholzeit, sowie der Morgenkreis finden in der jeweiligen Stammgruppe statt. • Die Essenszeiten (Frühstück, Mittagessen, Nachmittagsbrotzeit) gestalten wir gemeinsam mit allen Gruppen in unserem großen Essbereich. Während des Frühstücks findet die Frühbesprechung des Teams statt. Hier wird die Gestaltung des jeweiligen Tages festgelegt. • Die Kinder erhalten nach dem Frühstück die Möglichkeit auszuwählen an welchem Angebot/ an welcher Aktion sie teilnehmen möchten (Kinderkonferenz). Somit gestalten sie ihren Schneckenhaus-Tag aktiv mit. • Zwischen 9:45 Uhr und 11:15 Uhr arbeiten wir gruppenübergreifend in Kleingruppen. • Aufgrund der geringeren Kinderanzahl arbeiten wir auch nachmittags gruppenübergreifend</a:t>
            </a:r>
          </a:p>
        </p:txBody>
      </p:sp>
      <p:sp>
        <p:nvSpPr>
          <p:cNvPr id="12" name="Titel 12">
            <a:extLst>
              <a:ext uri="{FF2B5EF4-FFF2-40B4-BE49-F238E27FC236}">
                <a16:creationId xmlns:a16="http://schemas.microsoft.com/office/drawing/2014/main" id="{F286CDAC-B892-A3A4-30DC-8E0E33BB132F}"/>
              </a:ext>
            </a:extLst>
          </p:cNvPr>
          <p:cNvSpPr txBox="1">
            <a:spLocks/>
          </p:cNvSpPr>
          <p:nvPr/>
        </p:nvSpPr>
        <p:spPr>
          <a:xfrm>
            <a:off x="-90058" y="3078708"/>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T</a:t>
            </a:r>
          </a:p>
        </p:txBody>
      </p:sp>
      <p:sp>
        <p:nvSpPr>
          <p:cNvPr id="2" name="Titel 12">
            <a:extLst>
              <a:ext uri="{FF2B5EF4-FFF2-40B4-BE49-F238E27FC236}">
                <a16:creationId xmlns:a16="http://schemas.microsoft.com/office/drawing/2014/main" id="{6268B571-16BA-677E-D33B-CFFF3FC95012}"/>
              </a:ext>
            </a:extLst>
          </p:cNvPr>
          <p:cNvSpPr txBox="1">
            <a:spLocks/>
          </p:cNvSpPr>
          <p:nvPr/>
        </p:nvSpPr>
        <p:spPr>
          <a:xfrm>
            <a:off x="5535691" y="5478517"/>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endParaRPr lang="de-DE" sz="9600" dirty="0">
              <a:latin typeface="Baguet Script" panose="00000500000000000000" pitchFamily="2" charset="0"/>
            </a:endParaRPr>
          </a:p>
        </p:txBody>
      </p:sp>
      <p:sp>
        <p:nvSpPr>
          <p:cNvPr id="5" name="Textfeld 4">
            <a:extLst>
              <a:ext uri="{FF2B5EF4-FFF2-40B4-BE49-F238E27FC236}">
                <a16:creationId xmlns:a16="http://schemas.microsoft.com/office/drawing/2014/main" id="{56B323D2-98A5-9506-6628-90726D19FC11}"/>
              </a:ext>
            </a:extLst>
          </p:cNvPr>
          <p:cNvSpPr txBox="1"/>
          <p:nvPr/>
        </p:nvSpPr>
        <p:spPr>
          <a:xfrm>
            <a:off x="1459929" y="1143075"/>
            <a:ext cx="7252843" cy="1569660"/>
          </a:xfrm>
          <a:prstGeom prst="rect">
            <a:avLst/>
          </a:prstGeom>
          <a:noFill/>
        </p:spPr>
        <p:txBody>
          <a:bodyPr wrap="square">
            <a:spAutoFit/>
          </a:bodyPr>
          <a:lstStyle/>
          <a:p>
            <a:r>
              <a:rPr lang="de-DE" sz="1200" b="1" dirty="0"/>
              <a:t>Telefonnummern</a:t>
            </a:r>
            <a:r>
              <a:rPr lang="de-DE" sz="1200" dirty="0"/>
              <a:t> </a:t>
            </a:r>
          </a:p>
          <a:p>
            <a:r>
              <a:rPr lang="de-DE" sz="1200" dirty="0"/>
              <a:t>Sie erreichen die Einrichtungsleitung unter der Telefonnummer 09441/1744605. Bitte beachten Sie hierzu die Bürozeiten auf der Homepage. Scheuen Sie sich nicht auch auf unserem Anrufbeantworter eine Nachricht zu hinterlassen. Wir rufen gerne zurück. Für die Kontaktaufnahme mit der Leitung kann auch gerne jederzeit unsere Emailadresse kinderkrippe-schneckenhaus@awo-ndb-opf.de genutzt werden. </a:t>
            </a:r>
          </a:p>
          <a:p>
            <a:r>
              <a:rPr lang="de-DE" sz="1200" dirty="0"/>
              <a:t>Jede Gruppe hat eine eigene Telefonnummer. Diese kann für Krankmeldungen, Fragen an das Gruppenpersonal, etc. genutzt werden. . </a:t>
            </a:r>
          </a:p>
        </p:txBody>
      </p:sp>
      <p:sp>
        <p:nvSpPr>
          <p:cNvPr id="3" name="Textfeld 2">
            <a:extLst>
              <a:ext uri="{FF2B5EF4-FFF2-40B4-BE49-F238E27FC236}">
                <a16:creationId xmlns:a16="http://schemas.microsoft.com/office/drawing/2014/main" id="{2D875769-7AEC-B321-7228-EF14DA486945}"/>
              </a:ext>
            </a:extLst>
          </p:cNvPr>
          <p:cNvSpPr txBox="1"/>
          <p:nvPr/>
        </p:nvSpPr>
        <p:spPr>
          <a:xfrm>
            <a:off x="8802830" y="1512141"/>
            <a:ext cx="2962927" cy="646331"/>
          </a:xfrm>
          <a:prstGeom prst="rect">
            <a:avLst/>
          </a:prstGeom>
          <a:noFill/>
        </p:spPr>
        <p:txBody>
          <a:bodyPr wrap="square">
            <a:spAutoFit/>
          </a:bodyPr>
          <a:lstStyle/>
          <a:p>
            <a:r>
              <a:rPr lang="de-DE" sz="1200" b="1" dirty="0">
                <a:solidFill>
                  <a:schemeClr val="accent1">
                    <a:lumMod val="75000"/>
                  </a:schemeClr>
                </a:solidFill>
              </a:rPr>
              <a:t>Wasserschnecken 09441/6826353 </a:t>
            </a:r>
          </a:p>
          <a:p>
            <a:r>
              <a:rPr lang="de-DE" sz="1200" b="1" dirty="0">
                <a:solidFill>
                  <a:srgbClr val="009900"/>
                </a:solidFill>
              </a:rPr>
              <a:t>Waldschnecken 09441/6830678 </a:t>
            </a:r>
          </a:p>
          <a:p>
            <a:r>
              <a:rPr lang="de-DE" sz="1200" b="1" dirty="0">
                <a:solidFill>
                  <a:srgbClr val="00CC00"/>
                </a:solidFill>
              </a:rPr>
              <a:t>Wiesenschnecken 09441/6858802</a:t>
            </a:r>
          </a:p>
        </p:txBody>
      </p:sp>
    </p:spTree>
    <p:extLst>
      <p:ext uri="{BB962C8B-B14F-4D97-AF65-F5344CB8AC3E}">
        <p14:creationId xmlns:p14="http://schemas.microsoft.com/office/powerpoint/2010/main" val="1244741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3B68853-7DAF-FC4B-838C-345CF54AB853}"/>
            </a:ext>
          </a:extLst>
        </p:cNvPr>
        <p:cNvGrpSpPr/>
        <p:nvPr/>
      </p:nvGrpSpPr>
      <p:grpSpPr>
        <a:xfrm>
          <a:off x="0" y="0"/>
          <a:ext cx="0" cy="0"/>
          <a:chOff x="0" y="0"/>
          <a:chExt cx="0" cy="0"/>
        </a:xfrm>
      </p:grpSpPr>
      <p:sp useBgFill="1">
        <p:nvSpPr>
          <p:cNvPr id="1071" name="Rectangle 1070">
            <a:extLst>
              <a:ext uri="{FF2B5EF4-FFF2-40B4-BE49-F238E27FC236}">
                <a16:creationId xmlns:a16="http://schemas.microsoft.com/office/drawing/2014/main" id="{9C2BD8FA-D096-5AE2-A05B-E0210AE65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1037" name="Picture 13">
            <a:extLst>
              <a:ext uri="{FF2B5EF4-FFF2-40B4-BE49-F238E27FC236}">
                <a16:creationId xmlns:a16="http://schemas.microsoft.com/office/drawing/2014/main" id="{33B4047B-6FD0-6436-B43A-108BE01CE4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8205"/>
          <a:stretch>
            <a:fillRect/>
          </a:stretch>
        </p:blipFill>
        <p:spPr bwMode="auto">
          <a:xfrm>
            <a:off x="0" y="1687619"/>
            <a:ext cx="5497831" cy="517038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DFCAEE95-155F-DF7A-D5AB-9CDBD742FE0E}"/>
              </a:ext>
            </a:extLst>
          </p:cNvPr>
          <p:cNvSpPr txBox="1"/>
          <p:nvPr/>
        </p:nvSpPr>
        <p:spPr>
          <a:xfrm>
            <a:off x="172417" y="245013"/>
            <a:ext cx="6136943" cy="1015663"/>
          </a:xfrm>
          <a:prstGeom prst="rect">
            <a:avLst/>
          </a:prstGeom>
          <a:noFill/>
        </p:spPr>
        <p:txBody>
          <a:bodyPr wrap="square">
            <a:spAutoFit/>
          </a:bodyPr>
          <a:lstStyle/>
          <a:p>
            <a:r>
              <a:rPr lang="de-DE" sz="1200" b="1" dirty="0"/>
              <a:t>Übergänge </a:t>
            </a:r>
          </a:p>
          <a:p>
            <a:r>
              <a:rPr lang="de-DE" sz="1200" dirty="0"/>
              <a:t>Wir gestalten Übergänge aktiv und begleiten die Kinder dabei. So findet im „Schneckenhaus“ eine bedürfnisorientierte Eingewöhnungszeit statt. Den täglichen Übergang von der Familie in die Einrichtung begleiten wir sensibel und auf die kindlichen Bedürfnisse ausgelegt. </a:t>
            </a:r>
          </a:p>
        </p:txBody>
      </p:sp>
      <p:sp>
        <p:nvSpPr>
          <p:cNvPr id="7" name="Textfeld 6">
            <a:extLst>
              <a:ext uri="{FF2B5EF4-FFF2-40B4-BE49-F238E27FC236}">
                <a16:creationId xmlns:a16="http://schemas.microsoft.com/office/drawing/2014/main" id="{CCA19443-71B7-EBC8-B6B5-0BFC70CE2A45}"/>
              </a:ext>
            </a:extLst>
          </p:cNvPr>
          <p:cNvSpPr txBox="1"/>
          <p:nvPr/>
        </p:nvSpPr>
        <p:spPr>
          <a:xfrm>
            <a:off x="4160520" y="2691137"/>
            <a:ext cx="4663439" cy="1200329"/>
          </a:xfrm>
          <a:prstGeom prst="rect">
            <a:avLst/>
          </a:prstGeom>
          <a:noFill/>
        </p:spPr>
        <p:txBody>
          <a:bodyPr wrap="square">
            <a:spAutoFit/>
          </a:bodyPr>
          <a:lstStyle/>
          <a:p>
            <a:r>
              <a:rPr lang="de-DE" sz="1200" b="1" dirty="0"/>
              <a:t>Wertschätzung</a:t>
            </a:r>
            <a:r>
              <a:rPr lang="de-DE" sz="1200" dirty="0"/>
              <a:t> </a:t>
            </a:r>
          </a:p>
          <a:p>
            <a:r>
              <a:rPr lang="de-DE" sz="1200" dirty="0"/>
              <a:t>Eine Einrichtung kann nur funktionieren, wenn die Kontakte untereinander von gegenseitiger Wertschätzung geprägt sind. Wir legen daher großen Wert auf einen respektvollen, wertschätzenden Umgang unter allen, die im „Schneckenhaus“ zusammen kommen.</a:t>
            </a:r>
          </a:p>
        </p:txBody>
      </p:sp>
      <p:sp>
        <p:nvSpPr>
          <p:cNvPr id="12" name="Titel 12">
            <a:extLst>
              <a:ext uri="{FF2B5EF4-FFF2-40B4-BE49-F238E27FC236}">
                <a16:creationId xmlns:a16="http://schemas.microsoft.com/office/drawing/2014/main" id="{29AB5992-17F2-F490-896B-8B9ADA11F141}"/>
              </a:ext>
            </a:extLst>
          </p:cNvPr>
          <p:cNvSpPr txBox="1">
            <a:spLocks/>
          </p:cNvSpPr>
          <p:nvPr/>
        </p:nvSpPr>
        <p:spPr>
          <a:xfrm>
            <a:off x="140914" y="2076791"/>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U</a:t>
            </a:r>
          </a:p>
        </p:txBody>
      </p:sp>
      <p:sp>
        <p:nvSpPr>
          <p:cNvPr id="2" name="Titel 12">
            <a:extLst>
              <a:ext uri="{FF2B5EF4-FFF2-40B4-BE49-F238E27FC236}">
                <a16:creationId xmlns:a16="http://schemas.microsoft.com/office/drawing/2014/main" id="{C3C0679F-EA4C-9E1D-7C86-AD80A7D0595A}"/>
              </a:ext>
            </a:extLst>
          </p:cNvPr>
          <p:cNvSpPr txBox="1">
            <a:spLocks/>
          </p:cNvSpPr>
          <p:nvPr/>
        </p:nvSpPr>
        <p:spPr>
          <a:xfrm>
            <a:off x="5535691" y="5478517"/>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endParaRPr lang="de-DE" sz="9600" dirty="0">
              <a:latin typeface="Baguet Script" panose="00000500000000000000" pitchFamily="2" charset="0"/>
            </a:endParaRPr>
          </a:p>
        </p:txBody>
      </p:sp>
      <p:sp>
        <p:nvSpPr>
          <p:cNvPr id="5" name="Textfeld 4">
            <a:extLst>
              <a:ext uri="{FF2B5EF4-FFF2-40B4-BE49-F238E27FC236}">
                <a16:creationId xmlns:a16="http://schemas.microsoft.com/office/drawing/2014/main" id="{3D02F04E-7DBD-B637-0B04-81D3D94EA213}"/>
              </a:ext>
            </a:extLst>
          </p:cNvPr>
          <p:cNvSpPr txBox="1"/>
          <p:nvPr/>
        </p:nvSpPr>
        <p:spPr>
          <a:xfrm>
            <a:off x="2770734" y="1234528"/>
            <a:ext cx="4477981" cy="1200329"/>
          </a:xfrm>
          <a:prstGeom prst="rect">
            <a:avLst/>
          </a:prstGeom>
          <a:noFill/>
        </p:spPr>
        <p:txBody>
          <a:bodyPr wrap="square">
            <a:spAutoFit/>
          </a:bodyPr>
          <a:lstStyle/>
          <a:p>
            <a:r>
              <a:rPr lang="de-DE" sz="1200" b="1" dirty="0"/>
              <a:t>Übergangsobjekte</a:t>
            </a:r>
            <a:r>
              <a:rPr lang="de-DE" sz="1200" dirty="0"/>
              <a:t> </a:t>
            </a:r>
          </a:p>
          <a:p>
            <a:r>
              <a:rPr lang="de-DE" sz="1200" dirty="0"/>
              <a:t>Übergänge brauchen Zeit und Geduld. Und manchmal auch etwas, woran man sich festhalten kann. Übergangsobjekte, wie Schnuller oder Kuscheltiere dürfen gerne mit ins „Schneckenhaus“ gebracht werden. Oft fällt der Abschied dann leichter. Bitte alles beschriften.</a:t>
            </a:r>
          </a:p>
        </p:txBody>
      </p:sp>
      <p:sp>
        <p:nvSpPr>
          <p:cNvPr id="4" name="Titel 12">
            <a:extLst>
              <a:ext uri="{FF2B5EF4-FFF2-40B4-BE49-F238E27FC236}">
                <a16:creationId xmlns:a16="http://schemas.microsoft.com/office/drawing/2014/main" id="{326FA1F0-3EDE-6F13-7BCB-F166C22DC08B}"/>
              </a:ext>
            </a:extLst>
          </p:cNvPr>
          <p:cNvSpPr txBox="1">
            <a:spLocks/>
          </p:cNvSpPr>
          <p:nvPr/>
        </p:nvSpPr>
        <p:spPr>
          <a:xfrm>
            <a:off x="7965401" y="1355917"/>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V</a:t>
            </a:r>
          </a:p>
        </p:txBody>
      </p:sp>
      <p:sp>
        <p:nvSpPr>
          <p:cNvPr id="8" name="Textfeld 7">
            <a:extLst>
              <a:ext uri="{FF2B5EF4-FFF2-40B4-BE49-F238E27FC236}">
                <a16:creationId xmlns:a16="http://schemas.microsoft.com/office/drawing/2014/main" id="{0DCC6763-7152-1EDA-DFD9-EF59E8A3FC1B}"/>
              </a:ext>
            </a:extLst>
          </p:cNvPr>
          <p:cNvSpPr txBox="1"/>
          <p:nvPr/>
        </p:nvSpPr>
        <p:spPr>
          <a:xfrm>
            <a:off x="9188895" y="968796"/>
            <a:ext cx="2554605" cy="2215991"/>
          </a:xfrm>
          <a:prstGeom prst="rect">
            <a:avLst/>
          </a:prstGeom>
          <a:noFill/>
        </p:spPr>
        <p:txBody>
          <a:bodyPr wrap="square">
            <a:spAutoFit/>
          </a:bodyPr>
          <a:lstStyle/>
          <a:p>
            <a:r>
              <a:rPr lang="de-DE" sz="1200" b="1" dirty="0"/>
              <a:t>Vertragslaufzeit</a:t>
            </a:r>
            <a:r>
              <a:rPr lang="de-DE" sz="1200" dirty="0"/>
              <a:t> </a:t>
            </a:r>
          </a:p>
          <a:p>
            <a:r>
              <a:rPr lang="de-DE" sz="1200" dirty="0"/>
              <a:t>Der Betreuungsvertrag wird für ein Krippenjahr (Sept.-Aug.) geschlossen. Danach endet er automatisch. Die Familien, deren Kinder in den Kindergarten wechseln, müssen dazu nicht gesondert kündigen. Alle anderen Familien erhalten im Januar einen neuen Betreuungsvertrag für das folgende Krippenjahr</a:t>
            </a:r>
            <a:r>
              <a:rPr lang="de-DE" dirty="0"/>
              <a:t>.</a:t>
            </a:r>
          </a:p>
        </p:txBody>
      </p:sp>
      <p:sp>
        <p:nvSpPr>
          <p:cNvPr id="11" name="Textfeld 10">
            <a:extLst>
              <a:ext uri="{FF2B5EF4-FFF2-40B4-BE49-F238E27FC236}">
                <a16:creationId xmlns:a16="http://schemas.microsoft.com/office/drawing/2014/main" id="{CE92DDEC-38FD-2925-794A-2D96315A35C2}"/>
              </a:ext>
            </a:extLst>
          </p:cNvPr>
          <p:cNvSpPr txBox="1"/>
          <p:nvPr/>
        </p:nvSpPr>
        <p:spPr>
          <a:xfrm>
            <a:off x="5663564" y="4005730"/>
            <a:ext cx="6320790" cy="1015663"/>
          </a:xfrm>
          <a:prstGeom prst="rect">
            <a:avLst/>
          </a:prstGeom>
          <a:noFill/>
        </p:spPr>
        <p:txBody>
          <a:bodyPr wrap="square">
            <a:spAutoFit/>
          </a:bodyPr>
          <a:lstStyle/>
          <a:p>
            <a:r>
              <a:rPr lang="de-DE" sz="1200" b="1" dirty="0"/>
              <a:t>Windeln/Feuchttücher/Wechselwäsche...</a:t>
            </a:r>
          </a:p>
          <a:p>
            <a:r>
              <a:rPr lang="de-DE" sz="1200" dirty="0"/>
              <a:t>..bringen die Eltern für ihr Kind von zu Hause mit. Jedes Kind erhält ein dafür vorgesehenes Fach in der Einrichtung. Bitte kontrollieren Sie die Fächer regelmäßig auf Vollständigkeit. Wechselwäsche bitte auch immer an die aktuelle Größe Ihres Kindes, sowie die aktuelle Witterung anpassen. Bitte beschriften.</a:t>
            </a:r>
          </a:p>
        </p:txBody>
      </p:sp>
      <p:sp>
        <p:nvSpPr>
          <p:cNvPr id="13" name="Titel 12">
            <a:extLst>
              <a:ext uri="{FF2B5EF4-FFF2-40B4-BE49-F238E27FC236}">
                <a16:creationId xmlns:a16="http://schemas.microsoft.com/office/drawing/2014/main" id="{E4089C8F-BC60-9734-A864-535262F2FD62}"/>
              </a:ext>
            </a:extLst>
          </p:cNvPr>
          <p:cNvSpPr txBox="1">
            <a:spLocks/>
          </p:cNvSpPr>
          <p:nvPr/>
        </p:nvSpPr>
        <p:spPr>
          <a:xfrm>
            <a:off x="2748915" y="3579813"/>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W</a:t>
            </a:r>
          </a:p>
        </p:txBody>
      </p:sp>
      <p:sp>
        <p:nvSpPr>
          <p:cNvPr id="14" name="Titel 12">
            <a:extLst>
              <a:ext uri="{FF2B5EF4-FFF2-40B4-BE49-F238E27FC236}">
                <a16:creationId xmlns:a16="http://schemas.microsoft.com/office/drawing/2014/main" id="{44D3557C-6A4E-F302-4A53-E44B274D6B2E}"/>
              </a:ext>
            </a:extLst>
          </p:cNvPr>
          <p:cNvSpPr txBox="1">
            <a:spLocks/>
          </p:cNvSpPr>
          <p:nvPr/>
        </p:nvSpPr>
        <p:spPr>
          <a:xfrm>
            <a:off x="580216" y="5000680"/>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endParaRPr lang="de-DE" sz="9600" dirty="0">
              <a:latin typeface="Baguet Script" panose="00000500000000000000" pitchFamily="2" charset="0"/>
            </a:endParaRPr>
          </a:p>
          <a:p>
            <a:r>
              <a:rPr lang="de-DE" sz="9600" dirty="0">
                <a:latin typeface="Baguet Script" panose="00000500000000000000" pitchFamily="2" charset="0"/>
              </a:rPr>
              <a:t>X</a:t>
            </a:r>
          </a:p>
        </p:txBody>
      </p:sp>
      <p:sp>
        <p:nvSpPr>
          <p:cNvPr id="15" name="Titel 12">
            <a:extLst>
              <a:ext uri="{FF2B5EF4-FFF2-40B4-BE49-F238E27FC236}">
                <a16:creationId xmlns:a16="http://schemas.microsoft.com/office/drawing/2014/main" id="{EF79B180-FC23-5E05-90EA-8ED9ECAC9C8D}"/>
              </a:ext>
            </a:extLst>
          </p:cNvPr>
          <p:cNvSpPr txBox="1">
            <a:spLocks/>
          </p:cNvSpPr>
          <p:nvPr/>
        </p:nvSpPr>
        <p:spPr>
          <a:xfrm>
            <a:off x="1790162" y="5774726"/>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Y</a:t>
            </a:r>
          </a:p>
        </p:txBody>
      </p:sp>
      <p:sp>
        <p:nvSpPr>
          <p:cNvPr id="16" name="Titel 12">
            <a:extLst>
              <a:ext uri="{FF2B5EF4-FFF2-40B4-BE49-F238E27FC236}">
                <a16:creationId xmlns:a16="http://schemas.microsoft.com/office/drawing/2014/main" id="{E5E37532-F5A6-ABF0-27F2-69F96B74410E}"/>
              </a:ext>
            </a:extLst>
          </p:cNvPr>
          <p:cNvSpPr txBox="1">
            <a:spLocks/>
          </p:cNvSpPr>
          <p:nvPr/>
        </p:nvSpPr>
        <p:spPr>
          <a:xfrm>
            <a:off x="3947844" y="5783660"/>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Z</a:t>
            </a:r>
          </a:p>
        </p:txBody>
      </p:sp>
      <p:sp>
        <p:nvSpPr>
          <p:cNvPr id="18" name="Textfeld 17">
            <a:extLst>
              <a:ext uri="{FF2B5EF4-FFF2-40B4-BE49-F238E27FC236}">
                <a16:creationId xmlns:a16="http://schemas.microsoft.com/office/drawing/2014/main" id="{EAEB9F78-F7E3-38C4-C707-1946005D886A}"/>
              </a:ext>
            </a:extLst>
          </p:cNvPr>
          <p:cNvSpPr txBox="1"/>
          <p:nvPr/>
        </p:nvSpPr>
        <p:spPr>
          <a:xfrm>
            <a:off x="5377815" y="5606232"/>
            <a:ext cx="6206490" cy="646331"/>
          </a:xfrm>
          <a:prstGeom prst="rect">
            <a:avLst/>
          </a:prstGeom>
          <a:noFill/>
        </p:spPr>
        <p:txBody>
          <a:bodyPr wrap="square">
            <a:spAutoFit/>
          </a:bodyPr>
          <a:lstStyle/>
          <a:p>
            <a:r>
              <a:rPr lang="de-DE" sz="1200" b="1" dirty="0"/>
              <a:t>Zusammenarbeit </a:t>
            </a:r>
          </a:p>
          <a:p>
            <a:r>
              <a:rPr lang="de-DE" sz="1200" dirty="0"/>
              <a:t>In diesem Sinne freuen wir uns auf eine wertschätzende, vertrauensvolle Zusammenarbeit. Wir freuen uns, dass Sie bei uns sind ☺ </a:t>
            </a:r>
          </a:p>
        </p:txBody>
      </p:sp>
    </p:spTree>
    <p:extLst>
      <p:ext uri="{BB962C8B-B14F-4D97-AF65-F5344CB8AC3E}">
        <p14:creationId xmlns:p14="http://schemas.microsoft.com/office/powerpoint/2010/main" val="1123675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59AD78-1B31-3CAB-889D-3CB53CEF0391}"/>
            </a:ext>
          </a:extLst>
        </p:cNvPr>
        <p:cNvGrpSpPr/>
        <p:nvPr/>
      </p:nvGrpSpPr>
      <p:grpSpPr>
        <a:xfrm>
          <a:off x="0" y="0"/>
          <a:ext cx="0" cy="0"/>
          <a:chOff x="0" y="0"/>
          <a:chExt cx="0" cy="0"/>
        </a:xfrm>
      </p:grpSpPr>
      <p:sp useBgFill="1">
        <p:nvSpPr>
          <p:cNvPr id="1071" name="Rectangle 1070">
            <a:extLst>
              <a:ext uri="{FF2B5EF4-FFF2-40B4-BE49-F238E27FC236}">
                <a16:creationId xmlns:a16="http://schemas.microsoft.com/office/drawing/2014/main" id="{4C6FB171-B9DF-F436-CAE0-C498302BA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1037" name="Picture 13">
            <a:extLst>
              <a:ext uri="{FF2B5EF4-FFF2-40B4-BE49-F238E27FC236}">
                <a16:creationId xmlns:a16="http://schemas.microsoft.com/office/drawing/2014/main" id="{59CE0D59-FB48-B6B8-8BEC-E77F0FD66C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8205"/>
          <a:stretch>
            <a:fillRect/>
          </a:stretch>
        </p:blipFill>
        <p:spPr bwMode="auto">
          <a:xfrm>
            <a:off x="0" y="1687619"/>
            <a:ext cx="5497831" cy="5170381"/>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2">
            <a:extLst>
              <a:ext uri="{FF2B5EF4-FFF2-40B4-BE49-F238E27FC236}">
                <a16:creationId xmlns:a16="http://schemas.microsoft.com/office/drawing/2014/main" id="{FF282A5A-478C-6019-D24A-96647175335A}"/>
              </a:ext>
            </a:extLst>
          </p:cNvPr>
          <p:cNvSpPr txBox="1">
            <a:spLocks/>
          </p:cNvSpPr>
          <p:nvPr/>
        </p:nvSpPr>
        <p:spPr>
          <a:xfrm>
            <a:off x="5535691" y="5478517"/>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endParaRPr lang="de-DE" sz="9600" dirty="0">
              <a:latin typeface="Baguet Script" panose="00000500000000000000" pitchFamily="2" charset="0"/>
            </a:endParaRPr>
          </a:p>
        </p:txBody>
      </p:sp>
      <p:sp>
        <p:nvSpPr>
          <p:cNvPr id="4" name="Titel 12">
            <a:extLst>
              <a:ext uri="{FF2B5EF4-FFF2-40B4-BE49-F238E27FC236}">
                <a16:creationId xmlns:a16="http://schemas.microsoft.com/office/drawing/2014/main" id="{54F1FB53-49FB-6930-984F-D6F0812999DC}"/>
              </a:ext>
            </a:extLst>
          </p:cNvPr>
          <p:cNvSpPr txBox="1">
            <a:spLocks/>
          </p:cNvSpPr>
          <p:nvPr/>
        </p:nvSpPr>
        <p:spPr>
          <a:xfrm>
            <a:off x="212781" y="1340064"/>
            <a:ext cx="6097903"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Checkliste</a:t>
            </a:r>
          </a:p>
        </p:txBody>
      </p:sp>
      <p:sp>
        <p:nvSpPr>
          <p:cNvPr id="13" name="Titel 12">
            <a:extLst>
              <a:ext uri="{FF2B5EF4-FFF2-40B4-BE49-F238E27FC236}">
                <a16:creationId xmlns:a16="http://schemas.microsoft.com/office/drawing/2014/main" id="{8B6ABBB3-88D1-3665-F495-AC1BD7E2DDEE}"/>
              </a:ext>
            </a:extLst>
          </p:cNvPr>
          <p:cNvSpPr txBox="1">
            <a:spLocks/>
          </p:cNvSpPr>
          <p:nvPr/>
        </p:nvSpPr>
        <p:spPr>
          <a:xfrm>
            <a:off x="2748915" y="3579813"/>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endParaRPr lang="de-DE" sz="9600" dirty="0">
              <a:latin typeface="Baguet Script" panose="00000500000000000000" pitchFamily="2" charset="0"/>
            </a:endParaRPr>
          </a:p>
        </p:txBody>
      </p:sp>
      <p:sp>
        <p:nvSpPr>
          <p:cNvPr id="14" name="Titel 12">
            <a:extLst>
              <a:ext uri="{FF2B5EF4-FFF2-40B4-BE49-F238E27FC236}">
                <a16:creationId xmlns:a16="http://schemas.microsoft.com/office/drawing/2014/main" id="{22A2697F-108E-2626-7B49-C91CF61A9055}"/>
              </a:ext>
            </a:extLst>
          </p:cNvPr>
          <p:cNvSpPr txBox="1">
            <a:spLocks/>
          </p:cNvSpPr>
          <p:nvPr/>
        </p:nvSpPr>
        <p:spPr>
          <a:xfrm>
            <a:off x="5278095" y="1495465"/>
            <a:ext cx="6320789"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endParaRPr lang="de-DE" sz="9600" dirty="0">
              <a:latin typeface="Baguet Script" panose="00000500000000000000" pitchFamily="2" charset="0"/>
            </a:endParaRPr>
          </a:p>
          <a:p>
            <a:r>
              <a:rPr lang="de-DE" sz="2400" b="0" dirty="0">
                <a:latin typeface="Baguet Script" panose="00000500000000000000" pitchFamily="2" charset="0"/>
              </a:rPr>
              <a:t>Das bringe ich zum Krippenstart mit ins Schneckenhaus:</a:t>
            </a:r>
          </a:p>
        </p:txBody>
      </p:sp>
      <p:sp>
        <p:nvSpPr>
          <p:cNvPr id="6" name="Textfeld 5">
            <a:extLst>
              <a:ext uri="{FF2B5EF4-FFF2-40B4-BE49-F238E27FC236}">
                <a16:creationId xmlns:a16="http://schemas.microsoft.com/office/drawing/2014/main" id="{60611D01-2773-5994-9294-B47EA31BB05B}"/>
              </a:ext>
            </a:extLst>
          </p:cNvPr>
          <p:cNvSpPr txBox="1"/>
          <p:nvPr/>
        </p:nvSpPr>
        <p:spPr>
          <a:xfrm>
            <a:off x="4412934" y="2405244"/>
            <a:ext cx="6003607" cy="3570208"/>
          </a:xfrm>
          <a:prstGeom prst="rect">
            <a:avLst/>
          </a:prstGeom>
          <a:noFill/>
        </p:spPr>
        <p:txBody>
          <a:bodyPr wrap="square">
            <a:spAutoFit/>
          </a:bodyPr>
          <a:lstStyle/>
          <a:p>
            <a:r>
              <a:rPr lang="de-DE" dirty="0"/>
              <a:t>Ärztliches Attest </a:t>
            </a:r>
          </a:p>
          <a:p>
            <a:endParaRPr lang="de-DE" sz="800" dirty="0"/>
          </a:p>
          <a:p>
            <a:r>
              <a:rPr lang="de-DE" dirty="0"/>
              <a:t>Getränk und Brotzeit in einer kleinen Tasche</a:t>
            </a:r>
          </a:p>
          <a:p>
            <a:endParaRPr lang="de-DE" sz="800" dirty="0"/>
          </a:p>
          <a:p>
            <a:r>
              <a:rPr lang="de-DE" dirty="0" err="1"/>
              <a:t>Stoppersocken</a:t>
            </a:r>
            <a:r>
              <a:rPr lang="de-DE" dirty="0"/>
              <a:t> oder Hausschuhe </a:t>
            </a:r>
          </a:p>
          <a:p>
            <a:endParaRPr lang="de-DE" sz="800" dirty="0"/>
          </a:p>
          <a:p>
            <a:r>
              <a:rPr lang="de-DE" dirty="0"/>
              <a:t>Windeln und Feuchttücher </a:t>
            </a:r>
          </a:p>
          <a:p>
            <a:endParaRPr lang="de-DE" sz="800" dirty="0"/>
          </a:p>
          <a:p>
            <a:r>
              <a:rPr lang="de-DE" dirty="0"/>
              <a:t>Wechselwäsche </a:t>
            </a:r>
          </a:p>
          <a:p>
            <a:endParaRPr lang="de-DE" sz="800" dirty="0"/>
          </a:p>
          <a:p>
            <a:r>
              <a:rPr lang="de-DE" dirty="0"/>
              <a:t>Familienfotos </a:t>
            </a:r>
          </a:p>
          <a:p>
            <a:endParaRPr lang="de-DE" sz="800" dirty="0"/>
          </a:p>
          <a:p>
            <a:r>
              <a:rPr lang="de-DE" dirty="0"/>
              <a:t>3-4 Fotos vom Kind </a:t>
            </a:r>
          </a:p>
          <a:p>
            <a:endParaRPr lang="de-DE" sz="800" dirty="0"/>
          </a:p>
          <a:p>
            <a:r>
              <a:rPr lang="de-DE" dirty="0"/>
              <a:t>Trostspender (Schnuller, Tuch, Kuscheltier, etc.)</a:t>
            </a:r>
            <a:endParaRPr lang="de-DE" sz="800" dirty="0"/>
          </a:p>
          <a:p>
            <a:endParaRPr lang="de-DE" sz="800" dirty="0"/>
          </a:p>
          <a:p>
            <a:r>
              <a:rPr lang="de-DE" dirty="0"/>
              <a:t>Vertrauen, Offenheit und Zeit für Gespräch</a:t>
            </a:r>
          </a:p>
        </p:txBody>
      </p:sp>
      <p:sp>
        <p:nvSpPr>
          <p:cNvPr id="10" name="Rechteck 9">
            <a:extLst>
              <a:ext uri="{FF2B5EF4-FFF2-40B4-BE49-F238E27FC236}">
                <a16:creationId xmlns:a16="http://schemas.microsoft.com/office/drawing/2014/main" id="{43D6DF32-692C-94A7-71B6-A0BAECE3FE35}"/>
              </a:ext>
            </a:extLst>
          </p:cNvPr>
          <p:cNvSpPr/>
          <p:nvPr/>
        </p:nvSpPr>
        <p:spPr>
          <a:xfrm>
            <a:off x="4129721" y="2448137"/>
            <a:ext cx="194802" cy="19191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06A41A5A-6AAE-8A7C-7951-3FD22C8BBD22}"/>
              </a:ext>
            </a:extLst>
          </p:cNvPr>
          <p:cNvSpPr/>
          <p:nvPr/>
        </p:nvSpPr>
        <p:spPr>
          <a:xfrm>
            <a:off x="4124344" y="4497092"/>
            <a:ext cx="194802" cy="19191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653D7E89-08B9-1311-D5AF-D8717752D58E}"/>
              </a:ext>
            </a:extLst>
          </p:cNvPr>
          <p:cNvSpPr/>
          <p:nvPr/>
        </p:nvSpPr>
        <p:spPr>
          <a:xfrm>
            <a:off x="4124344" y="4881035"/>
            <a:ext cx="194802" cy="19191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0EEEC000-F535-7B49-A4A6-CED5EB9A620C}"/>
              </a:ext>
            </a:extLst>
          </p:cNvPr>
          <p:cNvSpPr/>
          <p:nvPr/>
        </p:nvSpPr>
        <p:spPr>
          <a:xfrm>
            <a:off x="4124344" y="5255790"/>
            <a:ext cx="194802" cy="19191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1604A541-83DE-3484-CB97-5F3E125FC3C8}"/>
              </a:ext>
            </a:extLst>
          </p:cNvPr>
          <p:cNvSpPr/>
          <p:nvPr/>
        </p:nvSpPr>
        <p:spPr>
          <a:xfrm>
            <a:off x="4124344" y="5621479"/>
            <a:ext cx="194802" cy="19191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B996898C-2D89-0D3B-AADD-4CA48C55611B}"/>
              </a:ext>
            </a:extLst>
          </p:cNvPr>
          <p:cNvSpPr/>
          <p:nvPr/>
        </p:nvSpPr>
        <p:spPr>
          <a:xfrm>
            <a:off x="4123030" y="4048620"/>
            <a:ext cx="194802" cy="19191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CE5BF785-430B-7517-583E-8CBC55271C96}"/>
              </a:ext>
            </a:extLst>
          </p:cNvPr>
          <p:cNvSpPr/>
          <p:nvPr/>
        </p:nvSpPr>
        <p:spPr>
          <a:xfrm>
            <a:off x="4123030" y="3644514"/>
            <a:ext cx="194802" cy="19191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11D1F3FD-60C6-149C-F539-09750342F89F}"/>
              </a:ext>
            </a:extLst>
          </p:cNvPr>
          <p:cNvSpPr/>
          <p:nvPr/>
        </p:nvSpPr>
        <p:spPr>
          <a:xfrm>
            <a:off x="4123030" y="3271662"/>
            <a:ext cx="194802" cy="19191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ABAC7373-382B-F7FD-A554-39D9E1CAA474}"/>
              </a:ext>
            </a:extLst>
          </p:cNvPr>
          <p:cNvSpPr/>
          <p:nvPr/>
        </p:nvSpPr>
        <p:spPr>
          <a:xfrm>
            <a:off x="4123030" y="2885634"/>
            <a:ext cx="194802" cy="19191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36874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D388AD6-0A4E-16D9-5C64-FBC30F8C2409}"/>
            </a:ext>
          </a:extLst>
        </p:cNvPr>
        <p:cNvGrpSpPr/>
        <p:nvPr/>
      </p:nvGrpSpPr>
      <p:grpSpPr>
        <a:xfrm>
          <a:off x="0" y="0"/>
          <a:ext cx="0" cy="0"/>
          <a:chOff x="0" y="0"/>
          <a:chExt cx="0" cy="0"/>
        </a:xfrm>
      </p:grpSpPr>
      <p:sp useBgFill="1">
        <p:nvSpPr>
          <p:cNvPr id="1071" name="Rectangle 1070">
            <a:extLst>
              <a:ext uri="{FF2B5EF4-FFF2-40B4-BE49-F238E27FC236}">
                <a16:creationId xmlns:a16="http://schemas.microsoft.com/office/drawing/2014/main" id="{1E459482-4DF4-3CD9-5918-C8CBDF3AE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1037" name="Picture 13">
            <a:extLst>
              <a:ext uri="{FF2B5EF4-FFF2-40B4-BE49-F238E27FC236}">
                <a16:creationId xmlns:a16="http://schemas.microsoft.com/office/drawing/2014/main" id="{9A373F9A-6B18-5122-93E1-71B243A66C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8205"/>
          <a:stretch>
            <a:fillRect/>
          </a:stretch>
        </p:blipFill>
        <p:spPr bwMode="auto">
          <a:xfrm>
            <a:off x="0" y="1687619"/>
            <a:ext cx="5497831" cy="5170381"/>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8C900B80-A09A-699E-62B3-9D33825009BB}"/>
              </a:ext>
            </a:extLst>
          </p:cNvPr>
          <p:cNvSpPr>
            <a:spLocks noGrp="1"/>
          </p:cNvSpPr>
          <p:nvPr>
            <p:ph type="ctrTitle"/>
          </p:nvPr>
        </p:nvSpPr>
        <p:spPr>
          <a:xfrm>
            <a:off x="4632960" y="1338724"/>
            <a:ext cx="5497831" cy="1329585"/>
          </a:xfrm>
        </p:spPr>
        <p:txBody>
          <a:bodyPr vert="horz" lIns="91440" tIns="45720" rIns="91440" bIns="45720" rtlCol="0" anchor="b">
            <a:noAutofit/>
          </a:bodyPr>
          <a:lstStyle/>
          <a:p>
            <a:pPr algn="l"/>
            <a:r>
              <a:rPr lang="en-US" sz="6000" b="1" kern="1200" dirty="0">
                <a:solidFill>
                  <a:schemeClr val="tx1"/>
                </a:solidFill>
                <a:latin typeface="Baguet Script" panose="00000500000000000000" pitchFamily="2" charset="0"/>
              </a:rPr>
              <a:t>Liebe </a:t>
            </a:r>
            <a:r>
              <a:rPr lang="en-US" sz="6000" b="1" kern="1200" dirty="0" err="1">
                <a:solidFill>
                  <a:schemeClr val="tx1"/>
                </a:solidFill>
                <a:latin typeface="Baguet Script" panose="00000500000000000000" pitchFamily="2" charset="0"/>
              </a:rPr>
              <a:t>Eltern</a:t>
            </a:r>
            <a:endParaRPr lang="en-US" sz="6000" b="1" kern="1200" dirty="0">
              <a:solidFill>
                <a:schemeClr val="tx1"/>
              </a:solidFill>
              <a:latin typeface="Baguet Script" panose="00000500000000000000" pitchFamily="2" charset="0"/>
            </a:endParaRPr>
          </a:p>
        </p:txBody>
      </p:sp>
      <p:sp>
        <p:nvSpPr>
          <p:cNvPr id="3" name="Untertitel 2">
            <a:extLst>
              <a:ext uri="{FF2B5EF4-FFF2-40B4-BE49-F238E27FC236}">
                <a16:creationId xmlns:a16="http://schemas.microsoft.com/office/drawing/2014/main" id="{19868231-8D58-EB07-5410-E6D8179BC1B2}"/>
              </a:ext>
            </a:extLst>
          </p:cNvPr>
          <p:cNvSpPr>
            <a:spLocks noGrp="1"/>
          </p:cNvSpPr>
          <p:nvPr>
            <p:ph type="subTitle" idx="1"/>
          </p:nvPr>
        </p:nvSpPr>
        <p:spPr>
          <a:xfrm>
            <a:off x="5783580" y="3215644"/>
            <a:ext cx="6122670" cy="2114329"/>
          </a:xfrm>
        </p:spPr>
        <p:txBody>
          <a:bodyPr vert="horz" lIns="91440" tIns="45720" rIns="91440" bIns="45720" rtlCol="0">
            <a:normAutofit/>
          </a:bodyPr>
          <a:lstStyle/>
          <a:p>
            <a:pPr algn="l">
              <a:lnSpc>
                <a:spcPct val="110000"/>
              </a:lnSpc>
            </a:pPr>
            <a:r>
              <a:rPr lang="de-DE" sz="2000" dirty="0"/>
              <a:t>Herzlich Willkommen im „Schneckenhaus“!</a:t>
            </a:r>
          </a:p>
          <a:p>
            <a:pPr algn="l">
              <a:lnSpc>
                <a:spcPct val="110000"/>
              </a:lnSpc>
            </a:pPr>
            <a:r>
              <a:rPr lang="de-DE" sz="2000" dirty="0"/>
              <a:t>Dieses Eltern-ABC enthält Informationen von A -Z über unsere Kinderkrippe und soll als Leitfaden und Orientierungshilfe dienen.</a:t>
            </a:r>
          </a:p>
          <a:p>
            <a:pPr algn="l">
              <a:lnSpc>
                <a:spcPct val="110000"/>
              </a:lnSpc>
            </a:pPr>
            <a:r>
              <a:rPr lang="de-DE" sz="2000" dirty="0"/>
              <a:t>Schön, dass Sie und Ihr Kind bei uns sind!</a:t>
            </a:r>
          </a:p>
          <a:p>
            <a:pPr indent="-228600" algn="l">
              <a:lnSpc>
                <a:spcPct val="110000"/>
              </a:lnSpc>
              <a:buFont typeface="Arial" panose="020B0604020202020204" pitchFamily="34" charset="0"/>
              <a:buChar char="•"/>
            </a:pPr>
            <a:endParaRPr lang="en-US" sz="1300" dirty="0"/>
          </a:p>
        </p:txBody>
      </p:sp>
    </p:spTree>
    <p:extLst>
      <p:ext uri="{BB962C8B-B14F-4D97-AF65-F5344CB8AC3E}">
        <p14:creationId xmlns:p14="http://schemas.microsoft.com/office/powerpoint/2010/main" val="2178947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30829A1-21AE-0CA3-E6C3-B056DF781666}"/>
            </a:ext>
          </a:extLst>
        </p:cNvPr>
        <p:cNvGrpSpPr/>
        <p:nvPr/>
      </p:nvGrpSpPr>
      <p:grpSpPr>
        <a:xfrm>
          <a:off x="0" y="0"/>
          <a:ext cx="0" cy="0"/>
          <a:chOff x="0" y="0"/>
          <a:chExt cx="0" cy="0"/>
        </a:xfrm>
      </p:grpSpPr>
      <p:sp useBgFill="1">
        <p:nvSpPr>
          <p:cNvPr id="1071" name="Rectangle 1070">
            <a:extLst>
              <a:ext uri="{FF2B5EF4-FFF2-40B4-BE49-F238E27FC236}">
                <a16:creationId xmlns:a16="http://schemas.microsoft.com/office/drawing/2014/main" id="{0824D538-CFEA-6E75-2746-640A69346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1037" name="Picture 13">
            <a:extLst>
              <a:ext uri="{FF2B5EF4-FFF2-40B4-BE49-F238E27FC236}">
                <a16:creationId xmlns:a16="http://schemas.microsoft.com/office/drawing/2014/main" id="{5A71378A-9A67-A368-1323-203591CD47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8205"/>
          <a:stretch>
            <a:fillRect/>
          </a:stretch>
        </p:blipFill>
        <p:spPr bwMode="auto">
          <a:xfrm>
            <a:off x="0" y="1687619"/>
            <a:ext cx="5497831" cy="5170381"/>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F101A0CC-DF2B-1678-8A37-67020A69912C}"/>
              </a:ext>
            </a:extLst>
          </p:cNvPr>
          <p:cNvSpPr>
            <a:spLocks noGrp="1"/>
          </p:cNvSpPr>
          <p:nvPr>
            <p:ph type="ctrTitle"/>
          </p:nvPr>
        </p:nvSpPr>
        <p:spPr>
          <a:xfrm>
            <a:off x="129541" y="873643"/>
            <a:ext cx="990600" cy="901556"/>
          </a:xfrm>
        </p:spPr>
        <p:txBody>
          <a:bodyPr vert="horz" lIns="91440" tIns="45720" rIns="91440" bIns="45720" rtlCol="0" anchor="b">
            <a:noAutofit/>
          </a:bodyPr>
          <a:lstStyle/>
          <a:p>
            <a:pPr algn="l"/>
            <a:r>
              <a:rPr lang="en-US" sz="9600" b="1" kern="1200" dirty="0">
                <a:solidFill>
                  <a:schemeClr val="tx1"/>
                </a:solidFill>
                <a:latin typeface="Baguet Script" panose="00000500000000000000" pitchFamily="2" charset="0"/>
              </a:rPr>
              <a:t>A</a:t>
            </a:r>
          </a:p>
        </p:txBody>
      </p:sp>
      <p:sp>
        <p:nvSpPr>
          <p:cNvPr id="5" name="Textfeld 4">
            <a:extLst>
              <a:ext uri="{FF2B5EF4-FFF2-40B4-BE49-F238E27FC236}">
                <a16:creationId xmlns:a16="http://schemas.microsoft.com/office/drawing/2014/main" id="{A9D25FBF-A7FD-681E-E336-37791B287F22}"/>
              </a:ext>
            </a:extLst>
          </p:cNvPr>
          <p:cNvSpPr txBox="1"/>
          <p:nvPr/>
        </p:nvSpPr>
        <p:spPr>
          <a:xfrm>
            <a:off x="1421129" y="170259"/>
            <a:ext cx="9349739" cy="2308324"/>
          </a:xfrm>
          <a:prstGeom prst="rect">
            <a:avLst/>
          </a:prstGeom>
          <a:noFill/>
        </p:spPr>
        <p:txBody>
          <a:bodyPr wrap="square">
            <a:spAutoFit/>
          </a:bodyPr>
          <a:lstStyle/>
          <a:p>
            <a:r>
              <a:rPr lang="de-DE" sz="1200" b="1" dirty="0"/>
              <a:t>Aufnahme</a:t>
            </a:r>
          </a:p>
          <a:p>
            <a:r>
              <a:rPr lang="de-DE" sz="1200" dirty="0"/>
              <a:t>In der Kinderkrippe „Schneckenhaus“ werden bevorzugt Kinder mit Erstwohnsitz im Saaler Gemeindegebiet</a:t>
            </a:r>
          </a:p>
          <a:p>
            <a:r>
              <a:rPr lang="de-DE" sz="1200" dirty="0"/>
              <a:t>aufgenommen.</a:t>
            </a:r>
          </a:p>
          <a:p>
            <a:r>
              <a:rPr lang="de-DE" sz="1200" dirty="0"/>
              <a:t>Übersteigt die Anfrage die Platzkapazität, beziehen wir in die Platzvergabe soziale Kriterien (z.B. Berufstätigkeit beider</a:t>
            </a:r>
          </a:p>
          <a:p>
            <a:r>
              <a:rPr lang="de-DE" sz="1200" dirty="0"/>
              <a:t>Eltern, Geschwisterkinder, Alleinerziehendes Elternteil, usw.) mit ein.</a:t>
            </a:r>
          </a:p>
          <a:p>
            <a:r>
              <a:rPr lang="de-DE" sz="1200" dirty="0"/>
              <a:t>Haben alle Saaler Familien eine Krippenplatzzusage und es sind noch Plätze vorhanden, erhalten zunächst Familien aus</a:t>
            </a:r>
          </a:p>
          <a:p>
            <a:r>
              <a:rPr lang="de-DE" sz="1200" dirty="0"/>
              <a:t>dem Schulsprengel (Thaldorf) sowie der Verwaltungsgemeinschaft (</a:t>
            </a:r>
            <a:r>
              <a:rPr lang="de-DE" sz="1200" dirty="0" err="1"/>
              <a:t>Teugn</a:t>
            </a:r>
            <a:r>
              <a:rPr lang="de-DE" sz="1200" dirty="0"/>
              <a:t>) die Möglichkeit auf einen Krippenplatz,</a:t>
            </a:r>
          </a:p>
          <a:p>
            <a:r>
              <a:rPr lang="de-DE" sz="1200" dirty="0"/>
              <a:t>ebenso wie Familien, deren Arbeitsstelle sich im Gemeindegebiet befindet.</a:t>
            </a:r>
          </a:p>
          <a:p>
            <a:r>
              <a:rPr lang="de-DE" sz="1200" dirty="0"/>
              <a:t>Erst danach folgen Familien aus anderen Gemeinden.</a:t>
            </a:r>
          </a:p>
          <a:p>
            <a:r>
              <a:rPr lang="de-DE" sz="1200" dirty="0"/>
              <a:t>Der September ist unser hauptsächlicher Aufnahme-Monat. Weil wir uns für jedes einzelne Kind Zeit nehmen und die</a:t>
            </a:r>
          </a:p>
          <a:p>
            <a:r>
              <a:rPr lang="de-DE" sz="1200" dirty="0"/>
              <a:t>Eingewöhnung bedürfnisorientiert gestalten möchten, können nicht alle Kinder am 1.9. starten. Die konkreten</a:t>
            </a:r>
          </a:p>
          <a:p>
            <a:r>
              <a:rPr lang="de-DE" sz="1200" dirty="0"/>
              <a:t>Eingewöhnungstermine werden bis Ende Mai mitgeteilt.</a:t>
            </a:r>
          </a:p>
        </p:txBody>
      </p:sp>
      <p:sp>
        <p:nvSpPr>
          <p:cNvPr id="9" name="Textfeld 8">
            <a:extLst>
              <a:ext uri="{FF2B5EF4-FFF2-40B4-BE49-F238E27FC236}">
                <a16:creationId xmlns:a16="http://schemas.microsoft.com/office/drawing/2014/main" id="{F6E30819-FDD5-CDA9-4F86-29FBE35E10F0}"/>
              </a:ext>
            </a:extLst>
          </p:cNvPr>
          <p:cNvSpPr txBox="1"/>
          <p:nvPr/>
        </p:nvSpPr>
        <p:spPr>
          <a:xfrm>
            <a:off x="6095999" y="2522888"/>
            <a:ext cx="6217920" cy="1200329"/>
          </a:xfrm>
          <a:prstGeom prst="rect">
            <a:avLst/>
          </a:prstGeom>
          <a:noFill/>
        </p:spPr>
        <p:txBody>
          <a:bodyPr wrap="square">
            <a:spAutoFit/>
          </a:bodyPr>
          <a:lstStyle/>
          <a:p>
            <a:r>
              <a:rPr lang="de-DE" sz="1200" b="1" dirty="0"/>
              <a:t>Aufsichtspflicht</a:t>
            </a:r>
          </a:p>
          <a:p>
            <a:r>
              <a:rPr lang="de-DE" sz="1200" dirty="0"/>
              <a:t>Während des Krippentages obliegt die Aufsichtspflicht dem Krippenpersonal.</a:t>
            </a:r>
          </a:p>
          <a:p>
            <a:r>
              <a:rPr lang="de-DE" sz="1200" dirty="0"/>
              <a:t>Sie beginnt und endet mit der Übergabe des Kindes an der Gruppenzimmertür.</a:t>
            </a:r>
          </a:p>
          <a:p>
            <a:r>
              <a:rPr lang="de-DE" sz="1200" dirty="0"/>
              <a:t>Ihr Kind ist in dieser Zeit gesetzlich unfallversichert, das Selbe gilt für den Weg in</a:t>
            </a:r>
          </a:p>
          <a:p>
            <a:r>
              <a:rPr lang="de-DE" sz="1200" dirty="0"/>
              <a:t>die Kinderkrippe und wieder nach Hause.</a:t>
            </a:r>
          </a:p>
          <a:p>
            <a:r>
              <a:rPr lang="de-DE" sz="1200" dirty="0"/>
              <a:t>Bei Veranstaltungen liegt die Aufsichtspflicht bei den Eltern.</a:t>
            </a:r>
          </a:p>
        </p:txBody>
      </p:sp>
      <p:sp>
        <p:nvSpPr>
          <p:cNvPr id="11" name="Textfeld 10">
            <a:extLst>
              <a:ext uri="{FF2B5EF4-FFF2-40B4-BE49-F238E27FC236}">
                <a16:creationId xmlns:a16="http://schemas.microsoft.com/office/drawing/2014/main" id="{AE6D55E7-4948-79FF-1832-F28E9843BFD2}"/>
              </a:ext>
            </a:extLst>
          </p:cNvPr>
          <p:cNvSpPr txBox="1"/>
          <p:nvPr/>
        </p:nvSpPr>
        <p:spPr>
          <a:xfrm>
            <a:off x="4423410" y="3739469"/>
            <a:ext cx="7056119" cy="2677656"/>
          </a:xfrm>
          <a:prstGeom prst="rect">
            <a:avLst/>
          </a:prstGeom>
          <a:noFill/>
        </p:spPr>
        <p:txBody>
          <a:bodyPr wrap="square">
            <a:spAutoFit/>
          </a:bodyPr>
          <a:lstStyle/>
          <a:p>
            <a:r>
              <a:rPr lang="de-DE" sz="1200" b="1" dirty="0"/>
              <a:t>Abholen</a:t>
            </a:r>
          </a:p>
          <a:p>
            <a:r>
              <a:rPr lang="de-DE" sz="1200" dirty="0"/>
              <a:t>Die Abholzeit richtet sich nach der jeweiligen,</a:t>
            </a:r>
          </a:p>
          <a:p>
            <a:r>
              <a:rPr lang="de-DE" sz="1200" dirty="0"/>
              <a:t>im Vertrag festgelegten Buchungszeit.</a:t>
            </a:r>
          </a:p>
          <a:p>
            <a:r>
              <a:rPr lang="de-DE" sz="1200" dirty="0"/>
              <a:t>Zwischen 8:15 Uhr und 12:15 Uhr ist die</a:t>
            </a:r>
          </a:p>
          <a:p>
            <a:r>
              <a:rPr lang="de-DE" sz="1200" dirty="0"/>
              <a:t>Schneckenhaus-Türe geschlossen, um eine</a:t>
            </a:r>
          </a:p>
          <a:p>
            <a:r>
              <a:rPr lang="de-DE" sz="1200" dirty="0"/>
              <a:t>ungestörte Bildungsarbeit zu ermöglichen.</a:t>
            </a:r>
          </a:p>
          <a:p>
            <a:r>
              <a:rPr lang="de-DE" sz="1200" dirty="0"/>
              <a:t>Während dieser Zeit darf kein Kind gebracht</a:t>
            </a:r>
          </a:p>
          <a:p>
            <a:r>
              <a:rPr lang="de-DE" sz="1200" dirty="0"/>
              <a:t>oder abgeholt werden.</a:t>
            </a:r>
          </a:p>
          <a:p>
            <a:r>
              <a:rPr lang="de-DE" sz="1200" dirty="0"/>
              <a:t>In Ausnahmefällen (z.B. Arzttermine) können die Kinder bis 9:00 Uhr gebracht werden. Bitte informieren Sie uns vorab darüber.</a:t>
            </a:r>
          </a:p>
          <a:p>
            <a:r>
              <a:rPr lang="de-DE" sz="1200" dirty="0"/>
              <a:t>Wird das Kind von anderen Personen als den Eltern abgeholt, ist eine Abholberechtigung</a:t>
            </a:r>
          </a:p>
          <a:p>
            <a:r>
              <a:rPr lang="de-DE" sz="1200" dirty="0"/>
              <a:t>notwendig. Die abholberechtigten Personen werden auch im Betreuungsvertrag festgelegt.</a:t>
            </a:r>
          </a:p>
          <a:p>
            <a:r>
              <a:rPr lang="de-DE" sz="1200" dirty="0"/>
              <a:t>Am besten bringen Sie die Abholpersonen vorab einmal mit, um sie uns vorzustellen und ihnen alles zu erklären. Zudem bitten wir um eine Ausweisekopie, die in der Kinderakte hinterlegt wird.</a:t>
            </a:r>
          </a:p>
        </p:txBody>
      </p:sp>
    </p:spTree>
    <p:extLst>
      <p:ext uri="{BB962C8B-B14F-4D97-AF65-F5344CB8AC3E}">
        <p14:creationId xmlns:p14="http://schemas.microsoft.com/office/powerpoint/2010/main" val="3118637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770CDBE-7971-57F5-7CD0-A6AC99C14A89}"/>
            </a:ext>
          </a:extLst>
        </p:cNvPr>
        <p:cNvGrpSpPr/>
        <p:nvPr/>
      </p:nvGrpSpPr>
      <p:grpSpPr>
        <a:xfrm>
          <a:off x="0" y="0"/>
          <a:ext cx="0" cy="0"/>
          <a:chOff x="0" y="0"/>
          <a:chExt cx="0" cy="0"/>
        </a:xfrm>
      </p:grpSpPr>
      <p:sp useBgFill="1">
        <p:nvSpPr>
          <p:cNvPr id="1071" name="Rectangle 1070">
            <a:extLst>
              <a:ext uri="{FF2B5EF4-FFF2-40B4-BE49-F238E27FC236}">
                <a16:creationId xmlns:a16="http://schemas.microsoft.com/office/drawing/2014/main" id="{D408ADB2-42B0-038E-0510-863741050E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1037" name="Picture 13">
            <a:extLst>
              <a:ext uri="{FF2B5EF4-FFF2-40B4-BE49-F238E27FC236}">
                <a16:creationId xmlns:a16="http://schemas.microsoft.com/office/drawing/2014/main" id="{CAEC7AE5-C569-A518-CBFF-1ABD58A9D1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8205"/>
          <a:stretch>
            <a:fillRect/>
          </a:stretch>
        </p:blipFill>
        <p:spPr bwMode="auto">
          <a:xfrm>
            <a:off x="-25107" y="1687619"/>
            <a:ext cx="5497831" cy="5170381"/>
          </a:xfrm>
          <a:prstGeom prst="rect">
            <a:avLst/>
          </a:prstGeom>
          <a:noFill/>
          <a:extLst>
            <a:ext uri="{909E8E84-426E-40DD-AFC4-6F175D3DCCD1}">
              <a14:hiddenFill xmlns:a14="http://schemas.microsoft.com/office/drawing/2010/main">
                <a:solidFill>
                  <a:srgbClr val="FFFFFF"/>
                </a:solidFill>
              </a14:hiddenFill>
            </a:ext>
          </a:extLst>
        </p:spPr>
      </p:pic>
      <p:sp>
        <p:nvSpPr>
          <p:cNvPr id="4" name="Textfeld 3">
            <a:extLst>
              <a:ext uri="{FF2B5EF4-FFF2-40B4-BE49-F238E27FC236}">
                <a16:creationId xmlns:a16="http://schemas.microsoft.com/office/drawing/2014/main" id="{7DA08A80-DA61-8200-7B06-04DE8A29BFF6}"/>
              </a:ext>
            </a:extLst>
          </p:cNvPr>
          <p:cNvSpPr txBox="1"/>
          <p:nvPr/>
        </p:nvSpPr>
        <p:spPr>
          <a:xfrm>
            <a:off x="650218" y="703067"/>
            <a:ext cx="2640329" cy="1015663"/>
          </a:xfrm>
          <a:prstGeom prst="rect">
            <a:avLst/>
          </a:prstGeom>
          <a:noFill/>
        </p:spPr>
        <p:txBody>
          <a:bodyPr wrap="square">
            <a:spAutoFit/>
          </a:bodyPr>
          <a:lstStyle/>
          <a:p>
            <a:pPr algn="ctr"/>
            <a:r>
              <a:rPr lang="de-DE" sz="1200" b="1" dirty="0"/>
              <a:t>Änderungen</a:t>
            </a:r>
          </a:p>
          <a:p>
            <a:pPr algn="ctr"/>
            <a:r>
              <a:rPr lang="de-DE" sz="1200" dirty="0"/>
              <a:t>Bitte benachrichtigen Sie uns bei</a:t>
            </a:r>
          </a:p>
          <a:p>
            <a:pPr algn="ctr"/>
            <a:r>
              <a:rPr lang="de-DE" sz="1200" dirty="0"/>
              <a:t>Änderungen Ihrer Adresse oder Telefonnummer unbedingt umgehend!</a:t>
            </a:r>
          </a:p>
        </p:txBody>
      </p:sp>
      <p:sp>
        <p:nvSpPr>
          <p:cNvPr id="7" name="Textfeld 6">
            <a:extLst>
              <a:ext uri="{FF2B5EF4-FFF2-40B4-BE49-F238E27FC236}">
                <a16:creationId xmlns:a16="http://schemas.microsoft.com/office/drawing/2014/main" id="{C9B0DFF4-5BF1-479E-5CC9-09FEC8C8D2E9}"/>
              </a:ext>
            </a:extLst>
          </p:cNvPr>
          <p:cNvSpPr txBox="1"/>
          <p:nvPr/>
        </p:nvSpPr>
        <p:spPr>
          <a:xfrm>
            <a:off x="3315654" y="254809"/>
            <a:ext cx="8226128" cy="2308324"/>
          </a:xfrm>
          <a:prstGeom prst="rect">
            <a:avLst/>
          </a:prstGeom>
          <a:noFill/>
        </p:spPr>
        <p:txBody>
          <a:bodyPr wrap="square">
            <a:spAutoFit/>
          </a:bodyPr>
          <a:lstStyle/>
          <a:p>
            <a:r>
              <a:rPr lang="de-DE" sz="1200" b="1" dirty="0"/>
              <a:t>Abschied</a:t>
            </a:r>
          </a:p>
          <a:p>
            <a:r>
              <a:rPr lang="de-DE" sz="1200" dirty="0"/>
              <a:t>Der Eintritt in die Kinderkrippe bedeutet für viele Kinder das erste</a:t>
            </a:r>
          </a:p>
          <a:p>
            <a:r>
              <a:rPr lang="de-DE" sz="1200" dirty="0"/>
              <a:t>Mal Abschied nehmen von den Eltern. Diesen gestalten wir</a:t>
            </a:r>
          </a:p>
          <a:p>
            <a:r>
              <a:rPr lang="de-DE" sz="1200" dirty="0"/>
              <a:t>individuell, bedürfnisorientiert und sanft (siehe auch</a:t>
            </a:r>
          </a:p>
          <a:p>
            <a:r>
              <a:rPr lang="de-DE" sz="1200" dirty="0"/>
              <a:t>„Eingewöhnung“)</a:t>
            </a:r>
          </a:p>
          <a:p>
            <a:r>
              <a:rPr lang="de-DE" sz="1200" dirty="0"/>
              <a:t>Besonders wichtig ist eine BEWUSSTE Verabschiedung der</a:t>
            </a:r>
          </a:p>
          <a:p>
            <a:r>
              <a:rPr lang="de-DE" sz="1200" dirty="0"/>
              <a:t>Bezugsperson vom Kind, auch wenn diese erstmal zu Tränen</a:t>
            </a:r>
          </a:p>
          <a:p>
            <a:r>
              <a:rPr lang="de-DE" sz="1200" dirty="0"/>
              <a:t>führen kann. Erwachsene können vieles kognitiv verarbeiten und</a:t>
            </a:r>
          </a:p>
          <a:p>
            <a:r>
              <a:rPr lang="de-DE" sz="1200" dirty="0"/>
              <a:t>wissen, was als nächstes passiert. Kindern fehlt dazu noch der</a:t>
            </a:r>
          </a:p>
          <a:p>
            <a:r>
              <a:rPr lang="de-DE" sz="1200" dirty="0"/>
              <a:t>Weitblick. Sie brauchen Erwachsene/Eltern, die sie unterstützen</a:t>
            </a:r>
          </a:p>
          <a:p>
            <a:r>
              <a:rPr lang="de-DE" sz="1200" dirty="0"/>
              <a:t>und ihnen die Sicherheit vermitteln, dass der Abschied okay ist und, dass Sie wieder kommen. </a:t>
            </a:r>
          </a:p>
          <a:p>
            <a:r>
              <a:rPr lang="de-DE" sz="1200" dirty="0"/>
              <a:t>Wichtig: Gestalten Sie den Abschied kurz. Lange Abschiede verschlimmern die Situation für Ihr Kind oft.</a:t>
            </a:r>
          </a:p>
        </p:txBody>
      </p:sp>
      <p:sp>
        <p:nvSpPr>
          <p:cNvPr id="10" name="Textfeld 9">
            <a:extLst>
              <a:ext uri="{FF2B5EF4-FFF2-40B4-BE49-F238E27FC236}">
                <a16:creationId xmlns:a16="http://schemas.microsoft.com/office/drawing/2014/main" id="{7A76C77E-7658-A5C8-1D0E-5E89AE149F91}"/>
              </a:ext>
            </a:extLst>
          </p:cNvPr>
          <p:cNvSpPr txBox="1"/>
          <p:nvPr/>
        </p:nvSpPr>
        <p:spPr>
          <a:xfrm>
            <a:off x="5714319" y="5033531"/>
            <a:ext cx="6217920" cy="1569660"/>
          </a:xfrm>
          <a:prstGeom prst="rect">
            <a:avLst/>
          </a:prstGeom>
          <a:noFill/>
        </p:spPr>
        <p:txBody>
          <a:bodyPr wrap="square">
            <a:spAutoFit/>
          </a:bodyPr>
          <a:lstStyle/>
          <a:p>
            <a:r>
              <a:rPr lang="de-DE" sz="1200" dirty="0"/>
              <a:t> </a:t>
            </a:r>
            <a:r>
              <a:rPr lang="de-DE" sz="1200" b="1" dirty="0"/>
              <a:t>Beschriften</a:t>
            </a:r>
          </a:p>
          <a:p>
            <a:r>
              <a:rPr lang="de-DE" sz="1200" dirty="0"/>
              <a:t>Bitte beschriften Sie jedes Eigentum Ihres Kindes mit dessen Namen. (Kleidung,</a:t>
            </a:r>
          </a:p>
          <a:p>
            <a:r>
              <a:rPr lang="de-DE" sz="1200" dirty="0"/>
              <a:t>Trinkflasche, Tasche, Schnuller, usw.)</a:t>
            </a:r>
          </a:p>
          <a:p>
            <a:r>
              <a:rPr lang="de-DE" sz="1200" dirty="0"/>
              <a:t>Bei so vielen Dingen kann es leicht passieren, dass wir mal den Überblick verlieren.</a:t>
            </a:r>
          </a:p>
          <a:p>
            <a:r>
              <a:rPr lang="de-DE" sz="1200" dirty="0"/>
              <a:t>Bitte haben Sie auch Verständnis, dass mitgebrachte und ggf. verschwundene</a:t>
            </a:r>
          </a:p>
          <a:p>
            <a:r>
              <a:rPr lang="de-DE" sz="1200" dirty="0"/>
              <a:t>Spielsachen, Kleidungsstücke, Schuhe, etc. nicht unbedingt während der Abholzeit</a:t>
            </a:r>
          </a:p>
          <a:p>
            <a:r>
              <a:rPr lang="de-DE" sz="1200" dirty="0"/>
              <a:t>von uns gesucht werden können. In dieser Zeit liegt unser Fokus vermehrt auf den</a:t>
            </a:r>
          </a:p>
          <a:p>
            <a:r>
              <a:rPr lang="de-DE" sz="1200" dirty="0"/>
              <a:t>Tür- und Angelgespräche, sowie der Gestaltung der Verabschiedung. Danke!</a:t>
            </a:r>
          </a:p>
        </p:txBody>
      </p:sp>
      <p:sp>
        <p:nvSpPr>
          <p:cNvPr id="13" name="Titel 12">
            <a:extLst>
              <a:ext uri="{FF2B5EF4-FFF2-40B4-BE49-F238E27FC236}">
                <a16:creationId xmlns:a16="http://schemas.microsoft.com/office/drawing/2014/main" id="{AA656336-6AFE-F036-A97F-68425892F01A}"/>
              </a:ext>
            </a:extLst>
          </p:cNvPr>
          <p:cNvSpPr>
            <a:spLocks noGrp="1"/>
          </p:cNvSpPr>
          <p:nvPr>
            <p:ph type="ctrTitle"/>
          </p:nvPr>
        </p:nvSpPr>
        <p:spPr>
          <a:xfrm>
            <a:off x="1498355" y="2951163"/>
            <a:ext cx="1549987" cy="477837"/>
          </a:xfrm>
        </p:spPr>
        <p:txBody>
          <a:bodyPr>
            <a:noAutofit/>
          </a:bodyPr>
          <a:lstStyle/>
          <a:p>
            <a:r>
              <a:rPr lang="de-DE" sz="9600" dirty="0">
                <a:latin typeface="Baguet Script" panose="00000500000000000000" pitchFamily="2" charset="0"/>
              </a:rPr>
              <a:t>B</a:t>
            </a:r>
          </a:p>
        </p:txBody>
      </p:sp>
      <p:sp>
        <p:nvSpPr>
          <p:cNvPr id="15" name="Textfeld 14">
            <a:extLst>
              <a:ext uri="{FF2B5EF4-FFF2-40B4-BE49-F238E27FC236}">
                <a16:creationId xmlns:a16="http://schemas.microsoft.com/office/drawing/2014/main" id="{5FF3F335-F974-6B5D-7AC7-8E966CC12814}"/>
              </a:ext>
            </a:extLst>
          </p:cNvPr>
          <p:cNvSpPr txBox="1"/>
          <p:nvPr/>
        </p:nvSpPr>
        <p:spPr>
          <a:xfrm>
            <a:off x="2829440" y="2975679"/>
            <a:ext cx="4141639" cy="1754326"/>
          </a:xfrm>
          <a:prstGeom prst="rect">
            <a:avLst/>
          </a:prstGeom>
          <a:noFill/>
        </p:spPr>
        <p:txBody>
          <a:bodyPr wrap="square">
            <a:spAutoFit/>
          </a:bodyPr>
          <a:lstStyle/>
          <a:p>
            <a:r>
              <a:rPr lang="de-DE" sz="1200" b="1" dirty="0"/>
              <a:t>Bürozeiten der Leitung</a:t>
            </a:r>
          </a:p>
          <a:p>
            <a:r>
              <a:rPr lang="de-DE" sz="1200" dirty="0"/>
              <a:t>Unsere Leitung befindet sich Mo-Fr in der Einrichtung.</a:t>
            </a:r>
          </a:p>
          <a:p>
            <a:r>
              <a:rPr lang="de-DE" sz="1200" dirty="0"/>
              <a:t>Bitte beachten Sie die jeweiligen Bürozeiten auf unserer Homepage!</a:t>
            </a:r>
          </a:p>
          <a:p>
            <a:r>
              <a:rPr lang="de-DE" sz="1200" dirty="0"/>
              <a:t>Nutzen Sie außerhalb dieser Zeiten gerne unseren Anrufbeantworter</a:t>
            </a:r>
          </a:p>
          <a:p>
            <a:r>
              <a:rPr lang="de-DE" sz="1200" dirty="0"/>
              <a:t>oder unsere Email-Adresse kinderkrippe-schneckenhaus@awo-ndb-opf.de</a:t>
            </a:r>
          </a:p>
          <a:p>
            <a:r>
              <a:rPr lang="de-DE" sz="1200" dirty="0"/>
              <a:t>Sie erhalten dann in jedem Fall zeitnah eine Antwort.</a:t>
            </a:r>
          </a:p>
        </p:txBody>
      </p:sp>
      <p:sp>
        <p:nvSpPr>
          <p:cNvPr id="16" name="Titel 12">
            <a:extLst>
              <a:ext uri="{FF2B5EF4-FFF2-40B4-BE49-F238E27FC236}">
                <a16:creationId xmlns:a16="http://schemas.microsoft.com/office/drawing/2014/main" id="{9CB0106B-5D84-2645-AFD1-2F05BA07F97A}"/>
              </a:ext>
            </a:extLst>
          </p:cNvPr>
          <p:cNvSpPr txBox="1">
            <a:spLocks/>
          </p:cNvSpPr>
          <p:nvPr/>
        </p:nvSpPr>
        <p:spPr>
          <a:xfrm>
            <a:off x="10254956" y="1687619"/>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C</a:t>
            </a:r>
          </a:p>
        </p:txBody>
      </p:sp>
      <p:sp>
        <p:nvSpPr>
          <p:cNvPr id="2" name="Textfeld 1">
            <a:extLst>
              <a:ext uri="{FF2B5EF4-FFF2-40B4-BE49-F238E27FC236}">
                <a16:creationId xmlns:a16="http://schemas.microsoft.com/office/drawing/2014/main" id="{624A6C78-E45F-FF69-75D8-35EF32362FA8}"/>
              </a:ext>
            </a:extLst>
          </p:cNvPr>
          <p:cNvSpPr txBox="1"/>
          <p:nvPr/>
        </p:nvSpPr>
        <p:spPr>
          <a:xfrm>
            <a:off x="7602514" y="2813436"/>
            <a:ext cx="3427435" cy="2123658"/>
          </a:xfrm>
          <a:prstGeom prst="rect">
            <a:avLst/>
          </a:prstGeom>
          <a:noFill/>
        </p:spPr>
        <p:txBody>
          <a:bodyPr wrap="square">
            <a:spAutoFit/>
          </a:bodyPr>
          <a:lstStyle/>
          <a:p>
            <a:r>
              <a:rPr lang="de-DE" sz="1200" b="1" dirty="0"/>
              <a:t>Brotzeit</a:t>
            </a:r>
          </a:p>
          <a:p>
            <a:r>
              <a:rPr lang="de-DE" sz="1200" dirty="0"/>
              <a:t>Die Brotzeit bringen die Eltern für ihr Kind mit und sind somit selbst dafür verantwortlich, was ihr Kind frühstückt.</a:t>
            </a:r>
          </a:p>
          <a:p>
            <a:r>
              <a:rPr lang="de-DE" sz="1200" dirty="0"/>
              <a:t>Wir bitten allerdings darum auf Süßigkeiten zu verzichten.</a:t>
            </a:r>
          </a:p>
          <a:p>
            <a:r>
              <a:rPr lang="de-DE" sz="1200" dirty="0"/>
              <a:t>Die Brotzeit findet für alle Kinder ab 8:45 Uhr bis ca. 9:15 Uhr statt.</a:t>
            </a:r>
          </a:p>
          <a:p>
            <a:r>
              <a:rPr lang="de-DE" sz="1200" dirty="0"/>
              <a:t>Nachmittags organisieren die Eltern der Ganztagskinder abwechselnd eine Obst- und Gemüsebrotzeit.</a:t>
            </a:r>
          </a:p>
        </p:txBody>
      </p:sp>
    </p:spTree>
    <p:extLst>
      <p:ext uri="{BB962C8B-B14F-4D97-AF65-F5344CB8AC3E}">
        <p14:creationId xmlns:p14="http://schemas.microsoft.com/office/powerpoint/2010/main" val="3264487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EDFB210-BEE2-9AFC-AA2E-24B0D08E6099}"/>
            </a:ext>
          </a:extLst>
        </p:cNvPr>
        <p:cNvGrpSpPr/>
        <p:nvPr/>
      </p:nvGrpSpPr>
      <p:grpSpPr>
        <a:xfrm>
          <a:off x="0" y="0"/>
          <a:ext cx="0" cy="0"/>
          <a:chOff x="0" y="0"/>
          <a:chExt cx="0" cy="0"/>
        </a:xfrm>
      </p:grpSpPr>
      <p:sp useBgFill="1">
        <p:nvSpPr>
          <p:cNvPr id="1071" name="Rectangle 1070">
            <a:extLst>
              <a:ext uri="{FF2B5EF4-FFF2-40B4-BE49-F238E27FC236}">
                <a16:creationId xmlns:a16="http://schemas.microsoft.com/office/drawing/2014/main" id="{7E256D10-7ADC-4D90-BF0F-8ABC2F634E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1037" name="Picture 13">
            <a:extLst>
              <a:ext uri="{FF2B5EF4-FFF2-40B4-BE49-F238E27FC236}">
                <a16:creationId xmlns:a16="http://schemas.microsoft.com/office/drawing/2014/main" id="{55C32107-46BF-FCB0-4F89-0CC7F9AC7D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8205"/>
          <a:stretch>
            <a:fillRect/>
          </a:stretch>
        </p:blipFill>
        <p:spPr bwMode="auto">
          <a:xfrm>
            <a:off x="0" y="1687619"/>
            <a:ext cx="5497831" cy="5170381"/>
          </a:xfrm>
          <a:prstGeom prst="rect">
            <a:avLst/>
          </a:prstGeom>
          <a:noFill/>
          <a:extLst>
            <a:ext uri="{909E8E84-426E-40DD-AFC4-6F175D3DCCD1}">
              <a14:hiddenFill xmlns:a14="http://schemas.microsoft.com/office/drawing/2010/main">
                <a:solidFill>
                  <a:srgbClr val="FFFFFF"/>
                </a:solidFill>
              </a14:hiddenFill>
            </a:ext>
          </a:extLst>
        </p:spPr>
      </p:pic>
      <p:sp>
        <p:nvSpPr>
          <p:cNvPr id="13" name="Titel 12">
            <a:extLst>
              <a:ext uri="{FF2B5EF4-FFF2-40B4-BE49-F238E27FC236}">
                <a16:creationId xmlns:a16="http://schemas.microsoft.com/office/drawing/2014/main" id="{285B6AB7-80CB-5126-7F2C-8CB385E8D820}"/>
              </a:ext>
            </a:extLst>
          </p:cNvPr>
          <p:cNvSpPr>
            <a:spLocks noGrp="1"/>
          </p:cNvSpPr>
          <p:nvPr>
            <p:ph type="ctrTitle"/>
          </p:nvPr>
        </p:nvSpPr>
        <p:spPr>
          <a:xfrm>
            <a:off x="-221249" y="1448700"/>
            <a:ext cx="1549987" cy="477837"/>
          </a:xfrm>
        </p:spPr>
        <p:txBody>
          <a:bodyPr>
            <a:noAutofit/>
          </a:bodyPr>
          <a:lstStyle/>
          <a:p>
            <a:r>
              <a:rPr lang="de-DE" sz="9600" dirty="0">
                <a:latin typeface="Baguet Script" panose="00000500000000000000" pitchFamily="2" charset="0"/>
              </a:rPr>
              <a:t>D</a:t>
            </a:r>
          </a:p>
        </p:txBody>
      </p:sp>
      <p:sp>
        <p:nvSpPr>
          <p:cNvPr id="16" name="Titel 12">
            <a:extLst>
              <a:ext uri="{FF2B5EF4-FFF2-40B4-BE49-F238E27FC236}">
                <a16:creationId xmlns:a16="http://schemas.microsoft.com/office/drawing/2014/main" id="{288B696C-9825-8AA2-FC7E-C4DB68971835}"/>
              </a:ext>
            </a:extLst>
          </p:cNvPr>
          <p:cNvSpPr txBox="1">
            <a:spLocks/>
          </p:cNvSpPr>
          <p:nvPr/>
        </p:nvSpPr>
        <p:spPr>
          <a:xfrm>
            <a:off x="3101633" y="3282641"/>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E</a:t>
            </a:r>
          </a:p>
        </p:txBody>
      </p:sp>
      <p:sp>
        <p:nvSpPr>
          <p:cNvPr id="3" name="Textfeld 2">
            <a:extLst>
              <a:ext uri="{FF2B5EF4-FFF2-40B4-BE49-F238E27FC236}">
                <a16:creationId xmlns:a16="http://schemas.microsoft.com/office/drawing/2014/main" id="{E337428A-5FE5-32CF-573D-D71FB789018C}"/>
              </a:ext>
            </a:extLst>
          </p:cNvPr>
          <p:cNvSpPr txBox="1"/>
          <p:nvPr/>
        </p:nvSpPr>
        <p:spPr>
          <a:xfrm>
            <a:off x="1198928" y="261280"/>
            <a:ext cx="6189344" cy="1938992"/>
          </a:xfrm>
          <a:prstGeom prst="rect">
            <a:avLst/>
          </a:prstGeom>
          <a:noFill/>
        </p:spPr>
        <p:txBody>
          <a:bodyPr wrap="square">
            <a:spAutoFit/>
          </a:bodyPr>
          <a:lstStyle/>
          <a:p>
            <a:r>
              <a:rPr lang="de-DE" sz="1200" b="1" dirty="0"/>
              <a:t>Das Team und Die Gruppen</a:t>
            </a:r>
          </a:p>
          <a:p>
            <a:r>
              <a:rPr lang="de-DE" sz="1200" dirty="0"/>
              <a:t>Die Einrichtungsleitung und das Krippenteam stellen sich an der „</a:t>
            </a:r>
            <a:r>
              <a:rPr lang="de-DE" sz="1200" dirty="0" err="1"/>
              <a:t>Teamwand</a:t>
            </a:r>
            <a:r>
              <a:rPr lang="de-DE" sz="1200" dirty="0"/>
              <a:t>“</a:t>
            </a:r>
          </a:p>
          <a:p>
            <a:r>
              <a:rPr lang="de-DE" sz="1200" dirty="0"/>
              <a:t>(neben der Bürotür) vor.</a:t>
            </a:r>
          </a:p>
          <a:p>
            <a:r>
              <a:rPr lang="de-DE" sz="1200" dirty="0"/>
              <a:t>Unser „Schneckenhaus“ beherbergt 3 Krippengruppen</a:t>
            </a:r>
          </a:p>
          <a:p>
            <a:r>
              <a:rPr lang="de-DE" sz="1200" dirty="0">
                <a:solidFill>
                  <a:srgbClr val="0070C0"/>
                </a:solidFill>
              </a:rPr>
              <a:t>Wasserschnecken-Gruppe (Tel: 09441/6826353)</a:t>
            </a:r>
          </a:p>
          <a:p>
            <a:r>
              <a:rPr lang="de-DE" sz="1200" dirty="0">
                <a:solidFill>
                  <a:srgbClr val="009900"/>
                </a:solidFill>
              </a:rPr>
              <a:t>Waldschnecken-Gruppe (Tel: 09441/6830678)</a:t>
            </a:r>
          </a:p>
          <a:p>
            <a:r>
              <a:rPr lang="de-DE" sz="1200" dirty="0">
                <a:solidFill>
                  <a:srgbClr val="92D050"/>
                </a:solidFill>
              </a:rPr>
              <a:t>Wiesenschnecken-Gruppe (Tel: 09441/6858802)</a:t>
            </a:r>
          </a:p>
          <a:p>
            <a:r>
              <a:rPr lang="de-DE" sz="1200" dirty="0"/>
              <a:t>In jeder Gruppe werden die Kinder von 3-4 Fachkräften betreut. In jedem</a:t>
            </a:r>
          </a:p>
          <a:p>
            <a:r>
              <a:rPr lang="de-DE" sz="1200" dirty="0"/>
              <a:t>Krippenjahr freuen wir uns über tatkräftige Unterstützung durch Auszubildende und begleiten sie gerne auf ihrem Weg.</a:t>
            </a:r>
          </a:p>
        </p:txBody>
      </p:sp>
      <p:sp>
        <p:nvSpPr>
          <p:cNvPr id="6" name="Textfeld 5">
            <a:extLst>
              <a:ext uri="{FF2B5EF4-FFF2-40B4-BE49-F238E27FC236}">
                <a16:creationId xmlns:a16="http://schemas.microsoft.com/office/drawing/2014/main" id="{A204B65F-462B-B18E-3BB0-151EE425D4BE}"/>
              </a:ext>
            </a:extLst>
          </p:cNvPr>
          <p:cNvSpPr txBox="1"/>
          <p:nvPr/>
        </p:nvSpPr>
        <p:spPr>
          <a:xfrm>
            <a:off x="8402271" y="302624"/>
            <a:ext cx="3789729" cy="1384995"/>
          </a:xfrm>
          <a:prstGeom prst="rect">
            <a:avLst/>
          </a:prstGeom>
          <a:noFill/>
        </p:spPr>
        <p:txBody>
          <a:bodyPr wrap="square">
            <a:spAutoFit/>
          </a:bodyPr>
          <a:lstStyle/>
          <a:p>
            <a:r>
              <a:rPr lang="de-DE" sz="1200" b="1" dirty="0"/>
              <a:t>„Draußentag“</a:t>
            </a:r>
          </a:p>
          <a:p>
            <a:r>
              <a:rPr lang="de-DE" sz="1200" dirty="0"/>
              <a:t>Wir gehen so oft wie möglich an</a:t>
            </a:r>
          </a:p>
          <a:p>
            <a:r>
              <a:rPr lang="de-DE" sz="1200" dirty="0"/>
              <a:t>die frische Luft, sofern die</a:t>
            </a:r>
          </a:p>
          <a:p>
            <a:r>
              <a:rPr lang="de-DE" sz="1200" dirty="0"/>
              <a:t>Witterung dies zulässt.</a:t>
            </a:r>
          </a:p>
          <a:p>
            <a:r>
              <a:rPr lang="de-DE" sz="1200" dirty="0"/>
              <a:t>Mindestens 1x pro Woche findet</a:t>
            </a:r>
          </a:p>
          <a:p>
            <a:r>
              <a:rPr lang="de-DE" sz="1200" dirty="0"/>
              <a:t>unser festgelegter „Draußentag“ für alle Kinder statt.</a:t>
            </a:r>
          </a:p>
        </p:txBody>
      </p:sp>
      <p:sp>
        <p:nvSpPr>
          <p:cNvPr id="12" name="Textfeld 11">
            <a:extLst>
              <a:ext uri="{FF2B5EF4-FFF2-40B4-BE49-F238E27FC236}">
                <a16:creationId xmlns:a16="http://schemas.microsoft.com/office/drawing/2014/main" id="{E1746BD8-9632-8C6D-C874-2879DB0BF8C9}"/>
              </a:ext>
            </a:extLst>
          </p:cNvPr>
          <p:cNvSpPr txBox="1"/>
          <p:nvPr/>
        </p:nvSpPr>
        <p:spPr>
          <a:xfrm>
            <a:off x="4651620" y="2036146"/>
            <a:ext cx="5791677" cy="2492990"/>
          </a:xfrm>
          <a:prstGeom prst="rect">
            <a:avLst/>
          </a:prstGeom>
          <a:noFill/>
        </p:spPr>
        <p:txBody>
          <a:bodyPr wrap="square">
            <a:spAutoFit/>
          </a:bodyPr>
          <a:lstStyle/>
          <a:p>
            <a:r>
              <a:rPr lang="de-DE" sz="1200" b="1" dirty="0"/>
              <a:t>Eltern</a:t>
            </a:r>
          </a:p>
          <a:p>
            <a:r>
              <a:rPr lang="de-DE" sz="1200" dirty="0"/>
              <a:t>Die Eltern sind die Experten für ihr Kind, daher ist uns eine enge,</a:t>
            </a:r>
          </a:p>
          <a:p>
            <a:r>
              <a:rPr lang="de-DE" sz="1200" dirty="0"/>
              <a:t>vertrauensvolle Zusammenarbeit während der Schneckenhaus-Zeit</a:t>
            </a:r>
          </a:p>
          <a:p>
            <a:r>
              <a:rPr lang="de-DE" sz="1200" dirty="0"/>
              <a:t>sehr wichtig.</a:t>
            </a:r>
          </a:p>
          <a:p>
            <a:r>
              <a:rPr lang="de-DE" sz="1200" dirty="0"/>
              <a:t>Mindestens 1x jährlich finden Entwicklungsgespräche mit der jeweiligen</a:t>
            </a:r>
          </a:p>
          <a:p>
            <a:r>
              <a:rPr lang="de-DE" sz="1200" dirty="0"/>
              <a:t>Bezugserzieherin statt.</a:t>
            </a:r>
          </a:p>
          <a:p>
            <a:r>
              <a:rPr lang="de-DE" sz="1200" dirty="0"/>
              <a:t>1-2x jährlich gestalten wir Elternabende, zudem feiern wir</a:t>
            </a:r>
          </a:p>
          <a:p>
            <a:r>
              <a:rPr lang="de-DE" sz="1200" dirty="0"/>
              <a:t>regelmäßig Feste, zu denen die Schneckenhaus-Familien herzlich</a:t>
            </a:r>
          </a:p>
          <a:p>
            <a:r>
              <a:rPr lang="de-DE" sz="1200" dirty="0"/>
              <a:t>eingeladen sind.</a:t>
            </a:r>
          </a:p>
          <a:p>
            <a:r>
              <a:rPr lang="de-DE" sz="1200" dirty="0"/>
              <a:t>1x im Jahr bitten wir darum an unserer Elternbefragung</a:t>
            </a:r>
          </a:p>
          <a:p>
            <a:r>
              <a:rPr lang="de-DE" sz="1200" dirty="0"/>
              <a:t>teilzunehmen, um unsere Arbeit stetig verbessern zu können.</a:t>
            </a:r>
          </a:p>
          <a:p>
            <a:r>
              <a:rPr lang="de-DE" sz="1200" dirty="0"/>
              <a:t>Ohne die Mitarbeit ALLER Eltern geht es nicht, daher ist die Beteiligung an 3 Aktionen im Jahr verpflichtend (Hände-Aktion)</a:t>
            </a:r>
          </a:p>
        </p:txBody>
      </p:sp>
      <p:sp>
        <p:nvSpPr>
          <p:cNvPr id="17" name="Textfeld 16">
            <a:extLst>
              <a:ext uri="{FF2B5EF4-FFF2-40B4-BE49-F238E27FC236}">
                <a16:creationId xmlns:a16="http://schemas.microsoft.com/office/drawing/2014/main" id="{A4DAB1BE-A249-17AD-C033-76DADB4D3393}"/>
              </a:ext>
            </a:extLst>
          </p:cNvPr>
          <p:cNvSpPr txBox="1"/>
          <p:nvPr/>
        </p:nvSpPr>
        <p:spPr>
          <a:xfrm>
            <a:off x="6452947" y="4631739"/>
            <a:ext cx="6057425" cy="2123658"/>
          </a:xfrm>
          <a:prstGeom prst="rect">
            <a:avLst/>
          </a:prstGeom>
          <a:noFill/>
        </p:spPr>
        <p:txBody>
          <a:bodyPr wrap="square">
            <a:spAutoFit/>
          </a:bodyPr>
          <a:lstStyle/>
          <a:p>
            <a:r>
              <a:rPr lang="de-DE" sz="1200" b="1" dirty="0"/>
              <a:t>Elternbeirat</a:t>
            </a:r>
          </a:p>
          <a:p>
            <a:r>
              <a:rPr lang="de-DE" sz="1200" dirty="0"/>
              <a:t>Am Anfang des Krippenjahres wird der Elternbeirat</a:t>
            </a:r>
          </a:p>
          <a:p>
            <a:r>
              <a:rPr lang="de-DE" sz="1200" dirty="0"/>
              <a:t>gewählt.</a:t>
            </a:r>
          </a:p>
          <a:p>
            <a:r>
              <a:rPr lang="de-DE" sz="1200" dirty="0"/>
              <a:t>Dieser ist direkter Ansprechpartner der Leitung/des</a:t>
            </a:r>
          </a:p>
          <a:p>
            <a:r>
              <a:rPr lang="de-DE" sz="1200" dirty="0"/>
              <a:t>Teams und vertritt die Interessen aller Eltern gegenüber</a:t>
            </a:r>
          </a:p>
          <a:p>
            <a:r>
              <a:rPr lang="de-DE" sz="1200" dirty="0"/>
              <a:t>der Einrichtung.</a:t>
            </a:r>
          </a:p>
          <a:p>
            <a:r>
              <a:rPr lang="de-DE" sz="1200" dirty="0"/>
              <a:t>Der Elternbeirat hat Mitspracherecht bei der Festlegung</a:t>
            </a:r>
          </a:p>
          <a:p>
            <a:r>
              <a:rPr lang="de-DE" sz="1200" dirty="0"/>
              <a:t>der Schließtage und unterstützt das Krippenteam bei der</a:t>
            </a:r>
          </a:p>
          <a:p>
            <a:r>
              <a:rPr lang="de-DE" sz="1200" dirty="0"/>
              <a:t>Durchführung von Festen und Feiern. Zudem organisiert</a:t>
            </a:r>
          </a:p>
          <a:p>
            <a:r>
              <a:rPr lang="de-DE" sz="1200" dirty="0"/>
              <a:t>er selbstständig Elternausflüge und vertritt die</a:t>
            </a:r>
          </a:p>
          <a:p>
            <a:r>
              <a:rPr lang="de-DE" sz="1200" dirty="0"/>
              <a:t>Einrichtung bei Gemeindeveranstaltungen in der Öffentlichkeit.</a:t>
            </a:r>
          </a:p>
        </p:txBody>
      </p:sp>
    </p:spTree>
    <p:extLst>
      <p:ext uri="{BB962C8B-B14F-4D97-AF65-F5344CB8AC3E}">
        <p14:creationId xmlns:p14="http://schemas.microsoft.com/office/powerpoint/2010/main" val="1099754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F880593-AA52-2983-A5CC-4D356F5F085D}"/>
            </a:ext>
          </a:extLst>
        </p:cNvPr>
        <p:cNvGrpSpPr/>
        <p:nvPr/>
      </p:nvGrpSpPr>
      <p:grpSpPr>
        <a:xfrm>
          <a:off x="0" y="0"/>
          <a:ext cx="0" cy="0"/>
          <a:chOff x="0" y="0"/>
          <a:chExt cx="0" cy="0"/>
        </a:xfrm>
      </p:grpSpPr>
      <p:sp useBgFill="1">
        <p:nvSpPr>
          <p:cNvPr id="1071" name="Rectangle 1070">
            <a:extLst>
              <a:ext uri="{FF2B5EF4-FFF2-40B4-BE49-F238E27FC236}">
                <a16:creationId xmlns:a16="http://schemas.microsoft.com/office/drawing/2014/main" id="{FE248C7F-72F0-85CE-001C-686E7CE22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1037" name="Picture 13">
            <a:extLst>
              <a:ext uri="{FF2B5EF4-FFF2-40B4-BE49-F238E27FC236}">
                <a16:creationId xmlns:a16="http://schemas.microsoft.com/office/drawing/2014/main" id="{0061C0FA-87EA-4B24-D38E-8F7B2B43A7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8205"/>
          <a:stretch>
            <a:fillRect/>
          </a:stretch>
        </p:blipFill>
        <p:spPr bwMode="auto">
          <a:xfrm>
            <a:off x="-1" y="1707006"/>
            <a:ext cx="5497831" cy="517038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A163BCB0-F181-CC37-0A2F-62A8D58373B2}"/>
              </a:ext>
            </a:extLst>
          </p:cNvPr>
          <p:cNvSpPr txBox="1"/>
          <p:nvPr/>
        </p:nvSpPr>
        <p:spPr>
          <a:xfrm>
            <a:off x="988963" y="204053"/>
            <a:ext cx="10521047" cy="3970318"/>
          </a:xfrm>
          <a:prstGeom prst="rect">
            <a:avLst/>
          </a:prstGeom>
          <a:noFill/>
        </p:spPr>
        <p:txBody>
          <a:bodyPr wrap="square">
            <a:spAutoFit/>
          </a:bodyPr>
          <a:lstStyle/>
          <a:p>
            <a:r>
              <a:rPr lang="de-DE" sz="1200" b="1" dirty="0"/>
              <a:t>Eingewöhnungszeit</a:t>
            </a:r>
          </a:p>
          <a:p>
            <a:r>
              <a:rPr lang="de-DE" sz="1200" dirty="0"/>
              <a:t>Die Eingewöhnungszeit ist eine sehr intensive Zeit für Kinder, Eltern und Erzieher.</a:t>
            </a:r>
          </a:p>
          <a:p>
            <a:r>
              <a:rPr lang="de-DE" sz="1200" dirty="0"/>
              <a:t>Die Kinder erleben während ihrer ersten Krippentage meist die erste längere Trennung von ihren wichtigsten</a:t>
            </a:r>
          </a:p>
          <a:p>
            <a:r>
              <a:rPr lang="de-DE" sz="1200" dirty="0"/>
              <a:t>Bezugspersonen.</a:t>
            </a:r>
          </a:p>
          <a:p>
            <a:r>
              <a:rPr lang="de-DE" sz="1200" dirty="0"/>
              <a:t>Die Eltern geben ihren wertvollsten Besitz meist das erste Mal in „fremde Hände“.</a:t>
            </a:r>
          </a:p>
          <a:p>
            <a:r>
              <a:rPr lang="de-DE" sz="1200" dirty="0"/>
              <a:t>Die Schneckenhaus-Erzieher möchten die neuen Kinder und Eltern in dieser Zeit gut kennenlernen, sodass individuelle Bedürfnisse in den Prozess einbezogen werden können.</a:t>
            </a:r>
          </a:p>
          <a:p>
            <a:r>
              <a:rPr lang="de-DE" sz="1200" dirty="0"/>
              <a:t>Dafür braucht es Zeit, Raum und Offenheit von allen Seiten. Daher setzen wir für die Eingewöhnung einen Zeitraum von 4-6 Wochen an.</a:t>
            </a:r>
          </a:p>
          <a:p>
            <a:r>
              <a:rPr lang="de-DE" sz="1200" dirty="0"/>
              <a:t>Die ersten 2-3 Tage begleitet eine Bezugsperson, meist Mama oder Papa, das neue Schneckenkind für 1 Stunde in</a:t>
            </a:r>
          </a:p>
          <a:p>
            <a:r>
              <a:rPr lang="de-DE" sz="1200" dirty="0"/>
              <a:t>die Einrichtung. In diesen Tagen stehen offene Gespräche mit den Eltern im Vordergrund, um das Kind und seine Familie möglichst gut kennenzulernen. Wichtig ist, dass die begleitende Bezugsperson dem Kind den nötigen Raum gibt, um alles zu erkunden, jedoch zu jeder Zeit „sicherer Hafen“ ist, zu dem das Kind zurückkehren kann. </a:t>
            </a:r>
          </a:p>
          <a:p>
            <a:r>
              <a:rPr lang="de-DE" sz="1200" dirty="0"/>
              <a:t>Es findet in den ersten Tagen keine Trennung zwischen Bezugsperson und Kind statt, auch kein kurzes Verlassen des Raumes seitens des Elternteils.</a:t>
            </a:r>
          </a:p>
          <a:p>
            <a:r>
              <a:rPr lang="de-DE" sz="1200" dirty="0"/>
              <a:t>Am 3./4. Tag starten wir behutsam mit einem ersten Trennungsversuch von ca. 10 Minuten. Wichtig dabei ist eine klare, deutliche Verabschiedung und eventuelle Übergabe des Kindes an die Bezugserzieherin.</a:t>
            </a:r>
          </a:p>
          <a:p>
            <a:r>
              <a:rPr lang="de-DE" sz="1200" dirty="0"/>
              <a:t>Spielt das Kind weiter bzw. lässt sich von der Bezugserzieherin ablenken und beruhigen, wird die Trennungszeit in den darauffolgenden Tagen langsam gesteigert. Dieser Prozess geht so lange, bis die, im Vertrag festgelegte, Buchungszeit erreicht ist.</a:t>
            </a:r>
          </a:p>
          <a:p>
            <a:r>
              <a:rPr lang="de-DE" sz="1200" dirty="0"/>
              <a:t>Wichtig: Jede Eingewöhnungszeit ist individuell und wird bedürfnisorientiert durch die Bezugserzieherin in Zusammenarbeit mit den Eltern gestaltet. In seltenen Fällen kann es auch passieren, dass die Eingewöhnung misslingt, da das Kind durch das System „Kinderkrippe“ (noch) überfordert ist. Hier macht es ggf. Sinn zu einem späteren Zeitpunkt erneut zu starten.</a:t>
            </a:r>
          </a:p>
        </p:txBody>
      </p:sp>
      <p:sp>
        <p:nvSpPr>
          <p:cNvPr id="7" name="Textfeld 6">
            <a:extLst>
              <a:ext uri="{FF2B5EF4-FFF2-40B4-BE49-F238E27FC236}">
                <a16:creationId xmlns:a16="http://schemas.microsoft.com/office/drawing/2014/main" id="{F02AC809-CCFE-25D7-A44C-A3DA6EFE2F71}"/>
              </a:ext>
            </a:extLst>
          </p:cNvPr>
          <p:cNvSpPr txBox="1"/>
          <p:nvPr/>
        </p:nvSpPr>
        <p:spPr>
          <a:xfrm>
            <a:off x="5795963" y="4476730"/>
            <a:ext cx="6097904" cy="2400657"/>
          </a:xfrm>
          <a:prstGeom prst="rect">
            <a:avLst/>
          </a:prstGeom>
          <a:noFill/>
        </p:spPr>
        <p:txBody>
          <a:bodyPr wrap="square">
            <a:spAutoFit/>
          </a:bodyPr>
          <a:lstStyle/>
          <a:p>
            <a:r>
              <a:rPr lang="de-DE" sz="1200" b="1" dirty="0"/>
              <a:t>Frühstück</a:t>
            </a:r>
          </a:p>
          <a:p>
            <a:r>
              <a:rPr lang="de-DE" sz="1200" dirty="0"/>
              <a:t>Um 8:45 Uhr findet das gemeinsame Frühstück aller Gruppen in unserem Essbereich statt.</a:t>
            </a:r>
          </a:p>
          <a:p>
            <a:r>
              <a:rPr lang="de-DE" sz="1200" dirty="0"/>
              <a:t>Die Eltern bringen das Frühstück für ihr Kind von zu Hause mit und sind selbst dafür verantwortlich wie gesund/ungesund ihr Kind isst.</a:t>
            </a:r>
          </a:p>
          <a:p>
            <a:r>
              <a:rPr lang="de-DE" sz="1200" dirty="0"/>
              <a:t>Wir empfehlen, dass mindestens ein gesundes Lebensmittel (Obst oder Gemüse) enthalten ist. Die Vorlieben des Kindes dürfen gerne berücksichtigt</a:t>
            </a:r>
          </a:p>
          <a:p>
            <a:r>
              <a:rPr lang="de-DE" sz="1200" dirty="0"/>
              <a:t>werden (Brot, Breze, Müsli, Joghurt, etc.), jedoch bitten wir darum keine Süßigkeiten</a:t>
            </a:r>
          </a:p>
          <a:p>
            <a:r>
              <a:rPr lang="de-DE" sz="1200" dirty="0"/>
              <a:t>mitzugeben.</a:t>
            </a:r>
          </a:p>
          <a:p>
            <a:r>
              <a:rPr lang="de-DE" sz="1200" dirty="0"/>
              <a:t>Die Ganztagskinder machen um 14:30 Uhr noch einmal eine Obst-/Gemüse-Brotzeit. Diese wird von den betreffenden Eltern abwechselnd organisiert.</a:t>
            </a:r>
          </a:p>
          <a:p>
            <a:endParaRPr lang="de-DE" dirty="0"/>
          </a:p>
        </p:txBody>
      </p:sp>
      <p:sp>
        <p:nvSpPr>
          <p:cNvPr id="8" name="Titel 12">
            <a:extLst>
              <a:ext uri="{FF2B5EF4-FFF2-40B4-BE49-F238E27FC236}">
                <a16:creationId xmlns:a16="http://schemas.microsoft.com/office/drawing/2014/main" id="{F917A56E-EEA1-9C73-287C-C7F3732608E8}"/>
              </a:ext>
            </a:extLst>
          </p:cNvPr>
          <p:cNvSpPr txBox="1">
            <a:spLocks/>
          </p:cNvSpPr>
          <p:nvPr/>
        </p:nvSpPr>
        <p:spPr>
          <a:xfrm>
            <a:off x="4377212" y="4931462"/>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F</a:t>
            </a:r>
          </a:p>
        </p:txBody>
      </p:sp>
    </p:spTree>
    <p:extLst>
      <p:ext uri="{BB962C8B-B14F-4D97-AF65-F5344CB8AC3E}">
        <p14:creationId xmlns:p14="http://schemas.microsoft.com/office/powerpoint/2010/main" val="1018408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D330C14-BD52-1D10-5FE4-402FACAF030C}"/>
            </a:ext>
          </a:extLst>
        </p:cNvPr>
        <p:cNvGrpSpPr/>
        <p:nvPr/>
      </p:nvGrpSpPr>
      <p:grpSpPr>
        <a:xfrm>
          <a:off x="0" y="0"/>
          <a:ext cx="0" cy="0"/>
          <a:chOff x="0" y="0"/>
          <a:chExt cx="0" cy="0"/>
        </a:xfrm>
      </p:grpSpPr>
      <p:sp useBgFill="1">
        <p:nvSpPr>
          <p:cNvPr id="1071" name="Rectangle 1070">
            <a:extLst>
              <a:ext uri="{FF2B5EF4-FFF2-40B4-BE49-F238E27FC236}">
                <a16:creationId xmlns:a16="http://schemas.microsoft.com/office/drawing/2014/main" id="{A9A268F3-0C82-93CD-A158-6C3920013C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1037" name="Picture 13">
            <a:extLst>
              <a:ext uri="{FF2B5EF4-FFF2-40B4-BE49-F238E27FC236}">
                <a16:creationId xmlns:a16="http://schemas.microsoft.com/office/drawing/2014/main" id="{40D04256-2FE1-4AE1-CC73-D0B5F820BB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8205"/>
          <a:stretch>
            <a:fillRect/>
          </a:stretch>
        </p:blipFill>
        <p:spPr bwMode="auto">
          <a:xfrm>
            <a:off x="0" y="1687619"/>
            <a:ext cx="5497831" cy="5170381"/>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4EA25DA5-D79E-99D2-D85C-6E4902641B11}"/>
              </a:ext>
            </a:extLst>
          </p:cNvPr>
          <p:cNvSpPr txBox="1"/>
          <p:nvPr/>
        </p:nvSpPr>
        <p:spPr>
          <a:xfrm>
            <a:off x="500063" y="434608"/>
            <a:ext cx="6143624" cy="1569660"/>
          </a:xfrm>
          <a:prstGeom prst="rect">
            <a:avLst/>
          </a:prstGeom>
          <a:noFill/>
        </p:spPr>
        <p:txBody>
          <a:bodyPr wrap="square">
            <a:spAutoFit/>
          </a:bodyPr>
          <a:lstStyle/>
          <a:p>
            <a:r>
              <a:rPr lang="de-DE" sz="1200" b="1" dirty="0"/>
              <a:t>Feste und Feiern</a:t>
            </a:r>
          </a:p>
          <a:p>
            <a:r>
              <a:rPr lang="de-DE" sz="1200" dirty="0"/>
              <a:t>Während eines Krippenjahres finden unterschiedliche Feste und</a:t>
            </a:r>
          </a:p>
          <a:p>
            <a:r>
              <a:rPr lang="de-DE" sz="1200" dirty="0"/>
              <a:t>Feiern statt. Sowohl intern im Gruppengeschehen, als auch extern mit Eltern und Verwandten.</a:t>
            </a:r>
          </a:p>
          <a:p>
            <a:r>
              <a:rPr lang="de-DE" sz="1200" dirty="0"/>
              <a:t>Gemeinsam zu Feiern schafft Gemeinschaft, daher feiern wir</a:t>
            </a:r>
          </a:p>
          <a:p>
            <a:r>
              <a:rPr lang="de-DE" sz="1200" dirty="0"/>
              <a:t>sowohl intern, als auch gemeinsam mit Eltern und Familien.</a:t>
            </a:r>
          </a:p>
          <a:p>
            <a:r>
              <a:rPr lang="de-DE" sz="1200" dirty="0"/>
              <a:t>Dabei sind wir immer auf die Mithilfe der Elternschaft angewiesen. Ohne diese sind Feiern nicht möglich.</a:t>
            </a:r>
          </a:p>
        </p:txBody>
      </p:sp>
      <p:sp>
        <p:nvSpPr>
          <p:cNvPr id="5" name="Textfeld 4">
            <a:extLst>
              <a:ext uri="{FF2B5EF4-FFF2-40B4-BE49-F238E27FC236}">
                <a16:creationId xmlns:a16="http://schemas.microsoft.com/office/drawing/2014/main" id="{0BDE2E30-B8D6-B70D-623E-83D3434BA895}"/>
              </a:ext>
            </a:extLst>
          </p:cNvPr>
          <p:cNvSpPr txBox="1"/>
          <p:nvPr/>
        </p:nvSpPr>
        <p:spPr>
          <a:xfrm>
            <a:off x="7308058" y="434608"/>
            <a:ext cx="4655819" cy="2492990"/>
          </a:xfrm>
          <a:prstGeom prst="rect">
            <a:avLst/>
          </a:prstGeom>
          <a:noFill/>
        </p:spPr>
        <p:txBody>
          <a:bodyPr wrap="square">
            <a:spAutoFit/>
          </a:bodyPr>
          <a:lstStyle/>
          <a:p>
            <a:r>
              <a:rPr lang="de-DE" sz="1200" b="1" dirty="0"/>
              <a:t>Fotos</a:t>
            </a:r>
          </a:p>
          <a:p>
            <a:r>
              <a:rPr lang="de-DE" sz="1200" dirty="0"/>
              <a:t>Während des Krippenalltags erleben die Kinder viele tolle Aktionen mit. </a:t>
            </a:r>
          </a:p>
          <a:p>
            <a:r>
              <a:rPr lang="de-DE" sz="1200" dirty="0"/>
              <a:t>Sie machen Entwicklungsschritte, zeigen ihre Interessen</a:t>
            </a:r>
          </a:p>
          <a:p>
            <a:r>
              <a:rPr lang="de-DE" sz="1200" dirty="0"/>
              <a:t>und Fähigkeiten. Dies dokumentieren wir</a:t>
            </a:r>
          </a:p>
          <a:p>
            <a:r>
              <a:rPr lang="de-DE" sz="1200" dirty="0"/>
              <a:t>mittels Fotos und kleinen Texten im Portfolio-Ordner des Kindes. </a:t>
            </a:r>
          </a:p>
          <a:p>
            <a:r>
              <a:rPr lang="de-DE" sz="1200" dirty="0"/>
              <a:t>Dieser darf am Ende der Schneckenhaus-Zeit als Andenken mit nach </a:t>
            </a:r>
          </a:p>
          <a:p>
            <a:r>
              <a:rPr lang="de-DE" sz="1200" dirty="0"/>
              <a:t>Hause genommen werden.</a:t>
            </a:r>
          </a:p>
          <a:p>
            <a:r>
              <a:rPr lang="de-DE" sz="1200" dirty="0"/>
              <a:t>1x pro Krippenjahr besucht uns ein professioneller Fotograf.</a:t>
            </a:r>
          </a:p>
          <a:p>
            <a:r>
              <a:rPr lang="de-DE" sz="1200" dirty="0"/>
              <a:t>Die dabei entstandenen Fotos können von den Eltern </a:t>
            </a:r>
          </a:p>
          <a:p>
            <a:r>
              <a:rPr lang="de-DE" sz="1200" dirty="0"/>
              <a:t>im Anschluss gekauft werden.</a:t>
            </a:r>
          </a:p>
        </p:txBody>
      </p:sp>
      <p:sp>
        <p:nvSpPr>
          <p:cNvPr id="10" name="Textfeld 9">
            <a:extLst>
              <a:ext uri="{FF2B5EF4-FFF2-40B4-BE49-F238E27FC236}">
                <a16:creationId xmlns:a16="http://schemas.microsoft.com/office/drawing/2014/main" id="{3BCDB69A-0E76-18FF-C52F-43028B0417AB}"/>
              </a:ext>
            </a:extLst>
          </p:cNvPr>
          <p:cNvSpPr txBox="1"/>
          <p:nvPr/>
        </p:nvSpPr>
        <p:spPr>
          <a:xfrm>
            <a:off x="1483043" y="2281267"/>
            <a:ext cx="6395084" cy="1015663"/>
          </a:xfrm>
          <a:prstGeom prst="rect">
            <a:avLst/>
          </a:prstGeom>
          <a:noFill/>
        </p:spPr>
        <p:txBody>
          <a:bodyPr wrap="square">
            <a:spAutoFit/>
          </a:bodyPr>
          <a:lstStyle/>
          <a:p>
            <a:r>
              <a:rPr lang="de-DE" sz="1200" b="1" dirty="0"/>
              <a:t>Fortbildung</a:t>
            </a:r>
          </a:p>
          <a:p>
            <a:r>
              <a:rPr lang="de-DE" sz="1200" dirty="0"/>
              <a:t>Das pädagogische Personal nimmt an regelmäßigen Fortbildungen im Bereich</a:t>
            </a:r>
          </a:p>
          <a:p>
            <a:r>
              <a:rPr lang="de-DE" sz="1200" dirty="0"/>
              <a:t>Kleinkindpädagogik teil. Alle Mitarbeiter der Kinderkrippe sind im </a:t>
            </a:r>
          </a:p>
          <a:p>
            <a:r>
              <a:rPr lang="de-DE" sz="1200" dirty="0"/>
              <a:t>Bereich „Erste Hilfe am Kind“ ausgebildet. </a:t>
            </a:r>
          </a:p>
          <a:p>
            <a:r>
              <a:rPr lang="de-DE" sz="1200" dirty="0"/>
              <a:t>Der Erste-Hilfe-Kurs wird alle 2 Jahre aufgefrischt.</a:t>
            </a:r>
          </a:p>
        </p:txBody>
      </p:sp>
      <p:sp>
        <p:nvSpPr>
          <p:cNvPr id="12" name="Textfeld 11">
            <a:extLst>
              <a:ext uri="{FF2B5EF4-FFF2-40B4-BE49-F238E27FC236}">
                <a16:creationId xmlns:a16="http://schemas.microsoft.com/office/drawing/2014/main" id="{6CA599E0-FA52-F908-9C66-7F81228377AC}"/>
              </a:ext>
            </a:extLst>
          </p:cNvPr>
          <p:cNvSpPr txBox="1"/>
          <p:nvPr/>
        </p:nvSpPr>
        <p:spPr>
          <a:xfrm>
            <a:off x="5751196" y="3507805"/>
            <a:ext cx="6440804" cy="1754326"/>
          </a:xfrm>
          <a:prstGeom prst="rect">
            <a:avLst/>
          </a:prstGeom>
          <a:noFill/>
        </p:spPr>
        <p:txBody>
          <a:bodyPr wrap="square">
            <a:spAutoFit/>
          </a:bodyPr>
          <a:lstStyle/>
          <a:p>
            <a:r>
              <a:rPr lang="de-DE" sz="1200" b="1" dirty="0"/>
              <a:t>Ferien</a:t>
            </a:r>
          </a:p>
          <a:p>
            <a:r>
              <a:rPr lang="de-DE" sz="1200" dirty="0"/>
              <a:t>Die Ferien werden zu Beginn jedes Krippenjahres in Absprache mit</a:t>
            </a:r>
          </a:p>
          <a:p>
            <a:r>
              <a:rPr lang="de-DE" sz="1200" dirty="0"/>
              <a:t>dem Elternbeirat festgelegt. Im Normalfall ist die Kinderkrippe in den</a:t>
            </a:r>
          </a:p>
          <a:p>
            <a:r>
              <a:rPr lang="de-DE" sz="1200" dirty="0"/>
              <a:t>Weihnachtsferien (2 Wochen), in den Pfingstferien (1 Woche) und in</a:t>
            </a:r>
          </a:p>
          <a:p>
            <a:r>
              <a:rPr lang="de-DE" sz="1200" dirty="0"/>
              <a:t>den Sommerferien (3 Wochen) geschlossen.</a:t>
            </a:r>
          </a:p>
          <a:p>
            <a:r>
              <a:rPr lang="de-DE" sz="1200" dirty="0"/>
              <a:t>Je nach Jahr können zudem Brückentage oder auch Schließtage für Teamfortbildungen</a:t>
            </a:r>
          </a:p>
          <a:p>
            <a:r>
              <a:rPr lang="de-DE" sz="1200" dirty="0"/>
              <a:t>hinzukommen. </a:t>
            </a:r>
          </a:p>
          <a:p>
            <a:r>
              <a:rPr lang="de-DE" sz="1200" dirty="0"/>
              <a:t>Die Ferienzeiten hängen im Eingangsbereich aus und</a:t>
            </a:r>
          </a:p>
          <a:p>
            <a:r>
              <a:rPr lang="de-DE" sz="1200" dirty="0"/>
              <a:t>werden über die </a:t>
            </a:r>
            <a:r>
              <a:rPr lang="de-DE" sz="1200" dirty="0" err="1"/>
              <a:t>Kikom</a:t>
            </a:r>
            <a:r>
              <a:rPr lang="de-DE" sz="1200" dirty="0"/>
              <a:t>-App bekannt gegeben</a:t>
            </a:r>
          </a:p>
        </p:txBody>
      </p:sp>
      <p:sp>
        <p:nvSpPr>
          <p:cNvPr id="14" name="Textfeld 13">
            <a:extLst>
              <a:ext uri="{FF2B5EF4-FFF2-40B4-BE49-F238E27FC236}">
                <a16:creationId xmlns:a16="http://schemas.microsoft.com/office/drawing/2014/main" id="{DD45AFCC-5A1F-BA5F-89E3-CFE46C1087B0}"/>
              </a:ext>
            </a:extLst>
          </p:cNvPr>
          <p:cNvSpPr txBox="1"/>
          <p:nvPr/>
        </p:nvSpPr>
        <p:spPr>
          <a:xfrm>
            <a:off x="7872412" y="5664123"/>
            <a:ext cx="6526530" cy="830997"/>
          </a:xfrm>
          <a:prstGeom prst="rect">
            <a:avLst/>
          </a:prstGeom>
          <a:noFill/>
        </p:spPr>
        <p:txBody>
          <a:bodyPr wrap="square">
            <a:spAutoFit/>
          </a:bodyPr>
          <a:lstStyle/>
          <a:p>
            <a:r>
              <a:rPr lang="de-DE" sz="1200" b="1" dirty="0"/>
              <a:t>Fragen</a:t>
            </a:r>
          </a:p>
          <a:p>
            <a:r>
              <a:rPr lang="de-DE" sz="1200" dirty="0"/>
              <a:t>Fragen/Wünsche/Probleme/Anregungen</a:t>
            </a:r>
          </a:p>
          <a:p>
            <a:r>
              <a:rPr lang="de-DE" sz="1200" dirty="0"/>
              <a:t>Sprechen Sie uns gerne jederzeit an!</a:t>
            </a:r>
          </a:p>
          <a:p>
            <a:r>
              <a:rPr lang="de-DE" sz="1200" dirty="0"/>
              <a:t>Wir nehmen uns gerne Zeit für Sie</a:t>
            </a:r>
          </a:p>
        </p:txBody>
      </p:sp>
    </p:spTree>
    <p:extLst>
      <p:ext uri="{BB962C8B-B14F-4D97-AF65-F5344CB8AC3E}">
        <p14:creationId xmlns:p14="http://schemas.microsoft.com/office/powerpoint/2010/main" val="2001933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B91951A-CB7C-D850-D218-6A53E03285E8}"/>
            </a:ext>
          </a:extLst>
        </p:cNvPr>
        <p:cNvGrpSpPr/>
        <p:nvPr/>
      </p:nvGrpSpPr>
      <p:grpSpPr>
        <a:xfrm>
          <a:off x="0" y="0"/>
          <a:ext cx="0" cy="0"/>
          <a:chOff x="0" y="0"/>
          <a:chExt cx="0" cy="0"/>
        </a:xfrm>
      </p:grpSpPr>
      <p:sp useBgFill="1">
        <p:nvSpPr>
          <p:cNvPr id="1071" name="Rectangle 1070">
            <a:extLst>
              <a:ext uri="{FF2B5EF4-FFF2-40B4-BE49-F238E27FC236}">
                <a16:creationId xmlns:a16="http://schemas.microsoft.com/office/drawing/2014/main" id="{B0FA2E4F-63E4-D6F6-DBE9-33DCE7014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1037" name="Picture 13">
            <a:extLst>
              <a:ext uri="{FF2B5EF4-FFF2-40B4-BE49-F238E27FC236}">
                <a16:creationId xmlns:a16="http://schemas.microsoft.com/office/drawing/2014/main" id="{6C7AECCB-688A-35D3-A947-175BFAD06E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8205"/>
          <a:stretch>
            <a:fillRect/>
          </a:stretch>
        </p:blipFill>
        <p:spPr bwMode="auto">
          <a:xfrm>
            <a:off x="0" y="1687619"/>
            <a:ext cx="5497831" cy="517038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52DAB04A-5844-B9EE-38DD-BB7989B04F76}"/>
              </a:ext>
            </a:extLst>
          </p:cNvPr>
          <p:cNvSpPr txBox="1"/>
          <p:nvPr/>
        </p:nvSpPr>
        <p:spPr>
          <a:xfrm>
            <a:off x="988964" y="204053"/>
            <a:ext cx="4938236" cy="1015663"/>
          </a:xfrm>
          <a:prstGeom prst="rect">
            <a:avLst/>
          </a:prstGeom>
          <a:noFill/>
        </p:spPr>
        <p:txBody>
          <a:bodyPr wrap="square">
            <a:spAutoFit/>
          </a:bodyPr>
          <a:lstStyle/>
          <a:p>
            <a:r>
              <a:rPr lang="de-DE" sz="1200" b="1" dirty="0"/>
              <a:t>Geburtstage </a:t>
            </a:r>
          </a:p>
          <a:p>
            <a:r>
              <a:rPr lang="de-DE" sz="1200" dirty="0"/>
              <a:t>Wir feiern den Geburtstag jedes Kindes in der Gruppe und freuen uns mit ihm. Zur Feier des Tages darf von den Eltern Kuchen mitgebracht werden. Diesen essen die Kinder aller Gruppen (45 Kinder) gemeinsam während des Frühstücks.</a:t>
            </a:r>
          </a:p>
        </p:txBody>
      </p:sp>
      <p:sp>
        <p:nvSpPr>
          <p:cNvPr id="7" name="Textfeld 6">
            <a:extLst>
              <a:ext uri="{FF2B5EF4-FFF2-40B4-BE49-F238E27FC236}">
                <a16:creationId xmlns:a16="http://schemas.microsoft.com/office/drawing/2014/main" id="{FA384438-2BA8-279B-AA77-BEC778C564CD}"/>
              </a:ext>
            </a:extLst>
          </p:cNvPr>
          <p:cNvSpPr txBox="1"/>
          <p:nvPr/>
        </p:nvSpPr>
        <p:spPr>
          <a:xfrm>
            <a:off x="6334259" y="1394840"/>
            <a:ext cx="6097904" cy="830997"/>
          </a:xfrm>
          <a:prstGeom prst="rect">
            <a:avLst/>
          </a:prstGeom>
          <a:noFill/>
        </p:spPr>
        <p:txBody>
          <a:bodyPr wrap="square">
            <a:spAutoFit/>
          </a:bodyPr>
          <a:lstStyle/>
          <a:p>
            <a:r>
              <a:rPr lang="de-DE" sz="1200" b="1" dirty="0"/>
              <a:t>Hausschuhe/</a:t>
            </a:r>
            <a:r>
              <a:rPr lang="de-DE" sz="1200" b="1" dirty="0" err="1"/>
              <a:t>Stoppersocken</a:t>
            </a:r>
            <a:r>
              <a:rPr lang="de-DE" sz="1200" b="1" dirty="0"/>
              <a:t> </a:t>
            </a:r>
          </a:p>
          <a:p>
            <a:r>
              <a:rPr lang="de-DE" sz="1200" dirty="0"/>
              <a:t>Der Boden im Schneckenhaus ist rutschig. Um die Verletzungsgefahr zu minimieren, bitten wir darum, den Kindern Hausschuhe oder ABS-Socken anzuziehen. Diese dürfen gerne in der Garderobe verbleiben</a:t>
            </a:r>
          </a:p>
        </p:txBody>
      </p:sp>
      <p:sp>
        <p:nvSpPr>
          <p:cNvPr id="8" name="Titel 12">
            <a:extLst>
              <a:ext uri="{FF2B5EF4-FFF2-40B4-BE49-F238E27FC236}">
                <a16:creationId xmlns:a16="http://schemas.microsoft.com/office/drawing/2014/main" id="{FAC0CCB0-99C8-E4BA-BC8C-843238186D87}"/>
              </a:ext>
            </a:extLst>
          </p:cNvPr>
          <p:cNvSpPr txBox="1">
            <a:spLocks/>
          </p:cNvSpPr>
          <p:nvPr/>
        </p:nvSpPr>
        <p:spPr>
          <a:xfrm>
            <a:off x="-22198" y="1938179"/>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G</a:t>
            </a:r>
          </a:p>
        </p:txBody>
      </p:sp>
      <p:sp>
        <p:nvSpPr>
          <p:cNvPr id="5" name="Textfeld 4">
            <a:extLst>
              <a:ext uri="{FF2B5EF4-FFF2-40B4-BE49-F238E27FC236}">
                <a16:creationId xmlns:a16="http://schemas.microsoft.com/office/drawing/2014/main" id="{3CD8AD62-CA63-C52D-86DC-DB0517BA01AD}"/>
              </a:ext>
            </a:extLst>
          </p:cNvPr>
          <p:cNvSpPr txBox="1"/>
          <p:nvPr/>
        </p:nvSpPr>
        <p:spPr>
          <a:xfrm>
            <a:off x="1827878" y="1545867"/>
            <a:ext cx="3669953" cy="1384995"/>
          </a:xfrm>
          <a:prstGeom prst="rect">
            <a:avLst/>
          </a:prstGeom>
          <a:noFill/>
        </p:spPr>
        <p:txBody>
          <a:bodyPr wrap="square">
            <a:spAutoFit/>
          </a:bodyPr>
          <a:lstStyle/>
          <a:p>
            <a:r>
              <a:rPr lang="de-DE" sz="1200" b="1" dirty="0"/>
              <a:t>Getränke </a:t>
            </a:r>
          </a:p>
          <a:p>
            <a:r>
              <a:rPr lang="de-DE" sz="1200" dirty="0"/>
              <a:t>Jedes Kind bringt eine Trinkflasche von zu Hause mit. Diese sollte mit Wasser, Tee oder Saftschorle gefüllt sein. Bei Bedarf wird die Flasche bei uns mit Wasser erneut aufgefüllt. Bitte keine Softgetränke (Limonade, o.ä.) mitgeben.</a:t>
            </a:r>
          </a:p>
        </p:txBody>
      </p:sp>
      <p:sp>
        <p:nvSpPr>
          <p:cNvPr id="10" name="Textfeld 9">
            <a:extLst>
              <a:ext uri="{FF2B5EF4-FFF2-40B4-BE49-F238E27FC236}">
                <a16:creationId xmlns:a16="http://schemas.microsoft.com/office/drawing/2014/main" id="{E62882A7-FEFB-2516-94D4-3310A3967135}"/>
              </a:ext>
            </a:extLst>
          </p:cNvPr>
          <p:cNvSpPr txBox="1"/>
          <p:nvPr/>
        </p:nvSpPr>
        <p:spPr>
          <a:xfrm>
            <a:off x="8325803" y="388719"/>
            <a:ext cx="3149917" cy="830997"/>
          </a:xfrm>
          <a:prstGeom prst="rect">
            <a:avLst/>
          </a:prstGeom>
          <a:noFill/>
        </p:spPr>
        <p:txBody>
          <a:bodyPr wrap="square">
            <a:spAutoFit/>
          </a:bodyPr>
          <a:lstStyle/>
          <a:p>
            <a:r>
              <a:rPr lang="de-DE" sz="1200" b="1" dirty="0"/>
              <a:t>Homepage</a:t>
            </a:r>
            <a:r>
              <a:rPr lang="de-DE" sz="1200" dirty="0"/>
              <a:t> Auf unserer Homepage www.awo kinderkrippeschneckenhaus.de finden sich alle wichtigen Informationen zu unserer Kinderkrippe.</a:t>
            </a:r>
          </a:p>
        </p:txBody>
      </p:sp>
      <p:sp>
        <p:nvSpPr>
          <p:cNvPr id="11" name="Titel 12">
            <a:extLst>
              <a:ext uri="{FF2B5EF4-FFF2-40B4-BE49-F238E27FC236}">
                <a16:creationId xmlns:a16="http://schemas.microsoft.com/office/drawing/2014/main" id="{584A7435-D83C-B087-082F-93274007282D}"/>
              </a:ext>
            </a:extLst>
          </p:cNvPr>
          <p:cNvSpPr txBox="1">
            <a:spLocks/>
          </p:cNvSpPr>
          <p:nvPr/>
        </p:nvSpPr>
        <p:spPr>
          <a:xfrm>
            <a:off x="6351508" y="1068030"/>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H</a:t>
            </a:r>
          </a:p>
        </p:txBody>
      </p:sp>
      <p:sp>
        <p:nvSpPr>
          <p:cNvPr id="12" name="Titel 12">
            <a:extLst>
              <a:ext uri="{FF2B5EF4-FFF2-40B4-BE49-F238E27FC236}">
                <a16:creationId xmlns:a16="http://schemas.microsoft.com/office/drawing/2014/main" id="{02A88CC1-CB64-5150-9C29-A70D2FE3D90D}"/>
              </a:ext>
            </a:extLst>
          </p:cNvPr>
          <p:cNvSpPr txBox="1">
            <a:spLocks/>
          </p:cNvSpPr>
          <p:nvPr/>
        </p:nvSpPr>
        <p:spPr>
          <a:xfrm>
            <a:off x="5080978" y="2994454"/>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I</a:t>
            </a:r>
          </a:p>
        </p:txBody>
      </p:sp>
      <p:sp>
        <p:nvSpPr>
          <p:cNvPr id="14" name="Textfeld 13">
            <a:extLst>
              <a:ext uri="{FF2B5EF4-FFF2-40B4-BE49-F238E27FC236}">
                <a16:creationId xmlns:a16="http://schemas.microsoft.com/office/drawing/2014/main" id="{FCC1BBFB-4E27-0209-C14B-3E31EF2B669E}"/>
              </a:ext>
            </a:extLst>
          </p:cNvPr>
          <p:cNvSpPr txBox="1"/>
          <p:nvPr/>
        </p:nvSpPr>
        <p:spPr>
          <a:xfrm>
            <a:off x="5442891" y="4065638"/>
            <a:ext cx="5765823" cy="2492990"/>
          </a:xfrm>
          <a:prstGeom prst="rect">
            <a:avLst/>
          </a:prstGeom>
          <a:noFill/>
        </p:spPr>
        <p:txBody>
          <a:bodyPr wrap="square">
            <a:spAutoFit/>
          </a:bodyPr>
          <a:lstStyle/>
          <a:p>
            <a:r>
              <a:rPr lang="de-DE" sz="1200" b="1" dirty="0"/>
              <a:t>Informationen </a:t>
            </a:r>
          </a:p>
          <a:p>
            <a:r>
              <a:rPr lang="de-DE" sz="1200" dirty="0"/>
              <a:t>Sie erhalten wichtige Informationen, Ihr Kind betreffend, beim Abholen während einem kurzen Tür- und Angelgespräch. Wann ihr Kind gewickelt wurde, ob und wie lange es geschlafen hat, wie viel es gegessen hat und was es den ganzen Tag über gemacht hat, können Sie selbstständig auf unseren jeweiligen Listen bzw. an unserer großen, weißen Tafel einsehen. Informationen, die die Einrichtung betreffen, erhalten Sie über Aushänge im Eingangsbereich bzw. vermehrt digital über die </a:t>
            </a:r>
            <a:r>
              <a:rPr lang="de-DE" sz="1200" dirty="0" err="1"/>
              <a:t>Kikom</a:t>
            </a:r>
            <a:r>
              <a:rPr lang="de-DE" sz="1200" dirty="0"/>
              <a:t>-App. Daher ist das Herunterladen dieser bei Krippenstart verpflichtend. Der Elternbeirat nutzt ebenfalls die Infotafel im Eingangsbereich und die App, um Informationen weiterzugeben. Werfen Sie daher bitte immer malwieder einen Blick darauf. Informationen zum Tagesgeschehen in der Einrichtung erfahren Sie zudem über unsere Instagram-Seite.</a:t>
            </a:r>
          </a:p>
        </p:txBody>
      </p:sp>
      <p:sp>
        <p:nvSpPr>
          <p:cNvPr id="15" name="Textfeld 14">
            <a:extLst>
              <a:ext uri="{FF2B5EF4-FFF2-40B4-BE49-F238E27FC236}">
                <a16:creationId xmlns:a16="http://schemas.microsoft.com/office/drawing/2014/main" id="{92C429D1-D3C9-C348-F21B-AFF08059D8D8}"/>
              </a:ext>
            </a:extLst>
          </p:cNvPr>
          <p:cNvSpPr txBox="1"/>
          <p:nvPr/>
        </p:nvSpPr>
        <p:spPr>
          <a:xfrm>
            <a:off x="6694171" y="2436420"/>
            <a:ext cx="4844755" cy="1384995"/>
          </a:xfrm>
          <a:prstGeom prst="rect">
            <a:avLst/>
          </a:prstGeom>
          <a:noFill/>
        </p:spPr>
        <p:txBody>
          <a:bodyPr wrap="square">
            <a:spAutoFit/>
          </a:bodyPr>
          <a:lstStyle/>
          <a:p>
            <a:r>
              <a:rPr lang="de-DE" sz="1200" b="1" dirty="0"/>
              <a:t>Impfen</a:t>
            </a:r>
          </a:p>
          <a:p>
            <a:r>
              <a:rPr lang="de-DE" sz="1200" dirty="0"/>
              <a:t>Bitte planen Sie Impftermine nach Möglichkeit so, dass ein Besuch der Einrichtung am nächsten Tag vermieden werden kann.</a:t>
            </a:r>
          </a:p>
          <a:p>
            <a:r>
              <a:rPr lang="de-DE" sz="1200" dirty="0"/>
              <a:t>Kindern, die geimpft wurden, merkt man dies oft an. Sie sind weinerlich, anhänglich oder entwickeln Fieber. Hier benötigen sie als Unterstützung ihre Eltern.</a:t>
            </a:r>
          </a:p>
        </p:txBody>
      </p:sp>
    </p:spTree>
    <p:extLst>
      <p:ext uri="{BB962C8B-B14F-4D97-AF65-F5344CB8AC3E}">
        <p14:creationId xmlns:p14="http://schemas.microsoft.com/office/powerpoint/2010/main" val="3504944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1F02A9F-D33E-99AD-8E68-A5CD02289478}"/>
            </a:ext>
          </a:extLst>
        </p:cNvPr>
        <p:cNvGrpSpPr/>
        <p:nvPr/>
      </p:nvGrpSpPr>
      <p:grpSpPr>
        <a:xfrm>
          <a:off x="0" y="0"/>
          <a:ext cx="0" cy="0"/>
          <a:chOff x="0" y="0"/>
          <a:chExt cx="0" cy="0"/>
        </a:xfrm>
      </p:grpSpPr>
      <p:sp useBgFill="1">
        <p:nvSpPr>
          <p:cNvPr id="1071" name="Rectangle 1070">
            <a:extLst>
              <a:ext uri="{FF2B5EF4-FFF2-40B4-BE49-F238E27FC236}">
                <a16:creationId xmlns:a16="http://schemas.microsoft.com/office/drawing/2014/main" id="{815E4C26-BC11-E3A7-4380-38F8C96988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1037" name="Picture 13">
            <a:extLst>
              <a:ext uri="{FF2B5EF4-FFF2-40B4-BE49-F238E27FC236}">
                <a16:creationId xmlns:a16="http://schemas.microsoft.com/office/drawing/2014/main" id="{1CA107B3-0B5D-E457-67B7-8B8620C95C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8205"/>
          <a:stretch>
            <a:fillRect/>
          </a:stretch>
        </p:blipFill>
        <p:spPr bwMode="auto">
          <a:xfrm>
            <a:off x="0" y="1687619"/>
            <a:ext cx="5497831" cy="517038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48E216E3-0F19-9E2D-07A5-4B872C9684E0}"/>
              </a:ext>
            </a:extLst>
          </p:cNvPr>
          <p:cNvSpPr txBox="1"/>
          <p:nvPr/>
        </p:nvSpPr>
        <p:spPr>
          <a:xfrm>
            <a:off x="2147442" y="225991"/>
            <a:ext cx="4938236" cy="2123658"/>
          </a:xfrm>
          <a:prstGeom prst="rect">
            <a:avLst/>
          </a:prstGeom>
          <a:noFill/>
        </p:spPr>
        <p:txBody>
          <a:bodyPr wrap="square">
            <a:spAutoFit/>
          </a:bodyPr>
          <a:lstStyle/>
          <a:p>
            <a:r>
              <a:rPr lang="de-DE" sz="1200" b="1" dirty="0"/>
              <a:t>Krankheit</a:t>
            </a:r>
            <a:r>
              <a:rPr lang="de-DE" sz="1200" dirty="0"/>
              <a:t> </a:t>
            </a:r>
          </a:p>
          <a:p>
            <a:r>
              <a:rPr lang="de-DE" sz="1200" dirty="0"/>
              <a:t>Ein krankes Kind braucht Mama/Papa, um wieder gesund zu werden. Daher gehen kranke Kinder grundsätzlich nicht ins „Schneckenhaus“. Für ein krankes Kind ist der Krippenalltag viel zu anstrengend. Außerdem besteht die Gefahr, dass auch andere Kinder und auch Mitarbeiter infiziert werden. Wir bitten darum das Kind morgens bis 8:15 Uhr über die </a:t>
            </a:r>
            <a:r>
              <a:rPr lang="de-DE" sz="1200" dirty="0" err="1"/>
              <a:t>Kikom</a:t>
            </a:r>
            <a:r>
              <a:rPr lang="de-DE" sz="1200" dirty="0"/>
              <a:t>-App krank zu melden. Manche Krankheiten sind meldepflichtig, das heißt es muss unsererseits eine Meldung an das Gesundheitsamt gemacht werden. Daher haben die Eltern die Pflicht uns mitzuteilen warum das Kind zu Hause bleibt.</a:t>
            </a:r>
          </a:p>
        </p:txBody>
      </p:sp>
      <p:sp>
        <p:nvSpPr>
          <p:cNvPr id="7" name="Textfeld 6">
            <a:extLst>
              <a:ext uri="{FF2B5EF4-FFF2-40B4-BE49-F238E27FC236}">
                <a16:creationId xmlns:a16="http://schemas.microsoft.com/office/drawing/2014/main" id="{E54B2E17-7B73-FF94-5921-F6EE0D8769E2}"/>
              </a:ext>
            </a:extLst>
          </p:cNvPr>
          <p:cNvSpPr txBox="1"/>
          <p:nvPr/>
        </p:nvSpPr>
        <p:spPr>
          <a:xfrm>
            <a:off x="7914799" y="3336196"/>
            <a:ext cx="3971924" cy="1015663"/>
          </a:xfrm>
          <a:prstGeom prst="rect">
            <a:avLst/>
          </a:prstGeom>
          <a:noFill/>
        </p:spPr>
        <p:txBody>
          <a:bodyPr wrap="square">
            <a:spAutoFit/>
          </a:bodyPr>
          <a:lstStyle/>
          <a:p>
            <a:r>
              <a:rPr lang="de-DE" sz="1200" b="1" dirty="0"/>
              <a:t>Kleidung</a:t>
            </a:r>
          </a:p>
          <a:p>
            <a:r>
              <a:rPr lang="de-DE" sz="1200" dirty="0"/>
              <a:t>Wir bitten darum, die Kinder immer der Witterung entsprechend zu kleiden. Regenjacken, Matschhosen, Schneeanzüge, etc. dürfen gerne am Garderobenplatz des Kindes hängen bleiben.</a:t>
            </a:r>
          </a:p>
        </p:txBody>
      </p:sp>
      <p:sp>
        <p:nvSpPr>
          <p:cNvPr id="8" name="Titel 12">
            <a:extLst>
              <a:ext uri="{FF2B5EF4-FFF2-40B4-BE49-F238E27FC236}">
                <a16:creationId xmlns:a16="http://schemas.microsoft.com/office/drawing/2014/main" id="{97B531EB-1413-B1BE-2730-BAF13EFAE94C}"/>
              </a:ext>
            </a:extLst>
          </p:cNvPr>
          <p:cNvSpPr txBox="1">
            <a:spLocks/>
          </p:cNvSpPr>
          <p:nvPr/>
        </p:nvSpPr>
        <p:spPr>
          <a:xfrm>
            <a:off x="686785" y="2820857"/>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K</a:t>
            </a:r>
          </a:p>
        </p:txBody>
      </p:sp>
      <p:sp>
        <p:nvSpPr>
          <p:cNvPr id="5" name="Textfeld 4">
            <a:extLst>
              <a:ext uri="{FF2B5EF4-FFF2-40B4-BE49-F238E27FC236}">
                <a16:creationId xmlns:a16="http://schemas.microsoft.com/office/drawing/2014/main" id="{B05538D5-3D56-3173-F47C-A6FBD733740A}"/>
              </a:ext>
            </a:extLst>
          </p:cNvPr>
          <p:cNvSpPr txBox="1"/>
          <p:nvPr/>
        </p:nvSpPr>
        <p:spPr>
          <a:xfrm>
            <a:off x="4465796" y="2575640"/>
            <a:ext cx="3260407" cy="1200329"/>
          </a:xfrm>
          <a:prstGeom prst="rect">
            <a:avLst/>
          </a:prstGeom>
          <a:noFill/>
        </p:spPr>
        <p:txBody>
          <a:bodyPr wrap="square">
            <a:spAutoFit/>
          </a:bodyPr>
          <a:lstStyle/>
          <a:p>
            <a:r>
              <a:rPr lang="de-DE" sz="1200" b="1" dirty="0"/>
              <a:t>Kündigung</a:t>
            </a:r>
            <a:r>
              <a:rPr lang="de-DE" sz="1200" dirty="0"/>
              <a:t> </a:t>
            </a:r>
          </a:p>
          <a:p>
            <a:r>
              <a:rPr lang="de-DE" sz="1200" dirty="0"/>
              <a:t>Vertraglich festgelegt ist eine Kündigungsfrist des Betreuungsvertrages zum 01. des Folgemonats. Bitte beachten Sie die Kündigungsfrist von 3 Monaten am Ende des Krippenjahres.</a:t>
            </a:r>
          </a:p>
        </p:txBody>
      </p:sp>
      <p:sp>
        <p:nvSpPr>
          <p:cNvPr id="10" name="Textfeld 9">
            <a:extLst>
              <a:ext uri="{FF2B5EF4-FFF2-40B4-BE49-F238E27FC236}">
                <a16:creationId xmlns:a16="http://schemas.microsoft.com/office/drawing/2014/main" id="{BF25214D-7974-412F-91AC-89AFCD48C510}"/>
              </a:ext>
            </a:extLst>
          </p:cNvPr>
          <p:cNvSpPr txBox="1"/>
          <p:nvPr/>
        </p:nvSpPr>
        <p:spPr>
          <a:xfrm>
            <a:off x="8111967" y="622356"/>
            <a:ext cx="3149917" cy="1754326"/>
          </a:xfrm>
          <a:prstGeom prst="rect">
            <a:avLst/>
          </a:prstGeom>
          <a:noFill/>
        </p:spPr>
        <p:txBody>
          <a:bodyPr wrap="square">
            <a:spAutoFit/>
          </a:bodyPr>
          <a:lstStyle/>
          <a:p>
            <a:r>
              <a:rPr lang="de-DE" sz="1200" b="1" dirty="0"/>
              <a:t>Konzeption </a:t>
            </a:r>
          </a:p>
          <a:p>
            <a:r>
              <a:rPr lang="de-DE" sz="1200" dirty="0"/>
              <a:t>Unsere Konzeption ist die Grundlage der pädagogischen Arbeit im „Schneckenhaus“. Sie wird jährlich überarbeitet und angepasst. Die Konzeption liegt im Eingangsbereich (bei den Fotobüchern) aus und ist ebenso auf unserer Homepage, sowie auf der Homepage der Gemeinde Saal zu finden.</a:t>
            </a:r>
          </a:p>
        </p:txBody>
      </p:sp>
      <p:sp>
        <p:nvSpPr>
          <p:cNvPr id="12" name="Titel 12">
            <a:extLst>
              <a:ext uri="{FF2B5EF4-FFF2-40B4-BE49-F238E27FC236}">
                <a16:creationId xmlns:a16="http://schemas.microsoft.com/office/drawing/2014/main" id="{9364A74D-C7C2-0233-A6BD-5E0A32BC85F5}"/>
              </a:ext>
            </a:extLst>
          </p:cNvPr>
          <p:cNvSpPr txBox="1">
            <a:spLocks/>
          </p:cNvSpPr>
          <p:nvPr/>
        </p:nvSpPr>
        <p:spPr>
          <a:xfrm>
            <a:off x="-280511" y="948719"/>
            <a:ext cx="1549987"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a:lstStyle>
          <a:p>
            <a:r>
              <a:rPr lang="de-DE" sz="9600" dirty="0">
                <a:latin typeface="Baguet Script" panose="00000500000000000000" pitchFamily="2" charset="0"/>
              </a:rPr>
              <a:t>J</a:t>
            </a:r>
          </a:p>
        </p:txBody>
      </p:sp>
      <p:sp>
        <p:nvSpPr>
          <p:cNvPr id="14" name="Textfeld 13">
            <a:extLst>
              <a:ext uri="{FF2B5EF4-FFF2-40B4-BE49-F238E27FC236}">
                <a16:creationId xmlns:a16="http://schemas.microsoft.com/office/drawing/2014/main" id="{E373EB9E-C7A8-A515-138F-415CDFBCD3EB}"/>
              </a:ext>
            </a:extLst>
          </p:cNvPr>
          <p:cNvSpPr txBox="1"/>
          <p:nvPr/>
        </p:nvSpPr>
        <p:spPr>
          <a:xfrm>
            <a:off x="6787515" y="4667848"/>
            <a:ext cx="4791075" cy="1569660"/>
          </a:xfrm>
          <a:prstGeom prst="rect">
            <a:avLst/>
          </a:prstGeom>
          <a:noFill/>
        </p:spPr>
        <p:txBody>
          <a:bodyPr wrap="square">
            <a:spAutoFit/>
          </a:bodyPr>
          <a:lstStyle/>
          <a:p>
            <a:r>
              <a:rPr lang="de-DE" sz="1200" b="1" dirty="0"/>
              <a:t>Kinderwagenraum</a:t>
            </a:r>
            <a:r>
              <a:rPr lang="de-DE" sz="1200" dirty="0"/>
              <a:t> </a:t>
            </a:r>
          </a:p>
          <a:p>
            <a:r>
              <a:rPr lang="de-DE" sz="1200" dirty="0"/>
              <a:t>Obwohl durch die Gemeinde Saal im Bereich der Kinderkrippe/ des Kindergartens viele Parkplätze geschaffen wurden, kommt es in Stoßzeiten häufig zu Engpässen. Daher bitten wir unsere Eltern darum, wenn möglich, auf das Auto zu verzichten und zu Fuß in „Schneckenhaus“ zu kommen. Der Kinderwagen darf gerne während des Krippentages in unserem Kinderwagenraum bleiben. </a:t>
            </a:r>
          </a:p>
        </p:txBody>
      </p:sp>
    </p:spTree>
    <p:extLst>
      <p:ext uri="{BB962C8B-B14F-4D97-AF65-F5344CB8AC3E}">
        <p14:creationId xmlns:p14="http://schemas.microsoft.com/office/powerpoint/2010/main" val="977967091"/>
      </p:ext>
    </p:extLst>
  </p:cSld>
  <p:clrMapOvr>
    <a:masterClrMapping/>
  </p:clrMapOvr>
</p:sld>
</file>

<file path=ppt/theme/theme1.xml><?xml version="1.0" encoding="utf-8"?>
<a:theme xmlns:a="http://schemas.openxmlformats.org/drawingml/2006/main" name="VanillaVTI">
  <a:themeElements>
    <a:clrScheme name="Vanilla">
      <a:dk1>
        <a:sysClr val="windowText" lastClr="000000"/>
      </a:dk1>
      <a:lt1>
        <a:sysClr val="window" lastClr="FFFFFF"/>
      </a:lt1>
      <a:dk2>
        <a:srgbClr val="2C3932"/>
      </a:dk2>
      <a:lt2>
        <a:srgbClr val="FDF6EA"/>
      </a:lt2>
      <a:accent1>
        <a:srgbClr val="169C9A"/>
      </a:accent1>
      <a:accent2>
        <a:srgbClr val="FA9A42"/>
      </a:accent2>
      <a:accent3>
        <a:srgbClr val="E15C3D"/>
      </a:accent3>
      <a:accent4>
        <a:srgbClr val="E78A67"/>
      </a:accent4>
      <a:accent5>
        <a:srgbClr val="A74B40"/>
      </a:accent5>
      <a:accent6>
        <a:srgbClr val="3D9072"/>
      </a:accent6>
      <a:hlink>
        <a:srgbClr val="169C9A"/>
      </a:hlink>
      <a:folHlink>
        <a:srgbClr val="E15C3D"/>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nillaVTI" id="{54D376C6-1C9B-4C6B-8F3C-483BB307BB05}" vid="{7690D8A9-C071-45EF-BA7A-F7FA9779B11D}"/>
    </a:ext>
  </a:extLst>
</a:theme>
</file>

<file path=docProps/app.xml><?xml version="1.0" encoding="utf-8"?>
<Properties xmlns="http://schemas.openxmlformats.org/officeDocument/2006/extended-properties" xmlns:vt="http://schemas.openxmlformats.org/officeDocument/2006/docPropsVTypes">
  <TotalTime>0</TotalTime>
  <Words>4224</Words>
  <Application>Microsoft Office PowerPoint</Application>
  <PresentationFormat>Breitbild</PresentationFormat>
  <Paragraphs>311</Paragraphs>
  <Slides>16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16</vt:i4>
      </vt:variant>
    </vt:vector>
  </HeadingPairs>
  <TitlesOfParts>
    <vt:vector size="20" baseType="lpstr">
      <vt:lpstr>Arial</vt:lpstr>
      <vt:lpstr>Baguet Script</vt:lpstr>
      <vt:lpstr>Neue Haas Grotesk Text Pro</vt:lpstr>
      <vt:lpstr>VanillaVTI</vt:lpstr>
      <vt:lpstr>Eltern-ABC</vt:lpstr>
      <vt:lpstr>Liebe Eltern</vt:lpstr>
      <vt:lpstr>A</vt:lpstr>
      <vt:lpstr>B</vt:lpstr>
      <vt:lpstr>D</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Eltern-ABC</dc:title>
  <dc:creator>Rebekka Kaltschmidt</dc:creator>
  <cp:lastModifiedBy>Kinderkrippe Schneckenhaus</cp:lastModifiedBy>
  <cp:revision>8</cp:revision>
  <cp:lastPrinted>2025-07-12T08:42:02Z</cp:lastPrinted>
  <dcterms:created xsi:type="dcterms:W3CDTF">2025-05-26T07:38:25Z</dcterms:created>
  <dcterms:modified xsi:type="dcterms:W3CDTF">2025-07-14T09:19:16Z</dcterms:modified>
</cp:coreProperties>
</file>